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sh8\Documents\Tomomi.Business.Startup\Portfolio_Materi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Resource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Waterfall!$C$1</c:f>
              <c:strCache>
                <c:ptCount val="1"/>
                <c:pt idx="0">
                  <c:v>Initial/Ends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Waterfall!$A$2:$A$8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Waterfall!$C$2:$C$8</c:f>
              <c:numCache>
                <c:formatCode>General</c:formatCode>
                <c:ptCount val="7"/>
                <c:pt idx="0">
                  <c:v>500</c:v>
                </c:pt>
                <c:pt idx="6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6E-4D2A-94B8-0A1D22436C9E}"/>
            </c:ext>
          </c:extLst>
        </c:ser>
        <c:ser>
          <c:idx val="2"/>
          <c:order val="2"/>
          <c:tx>
            <c:strRef>
              <c:f>Waterfall!$D$1</c:f>
              <c:strCache>
                <c:ptCount val="1"/>
                <c:pt idx="0">
                  <c:v>Blank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Waterfall!$A$2:$A$8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Waterfall!$D$2:$D$8</c:f>
              <c:numCache>
                <c:formatCode>General</c:formatCode>
                <c:ptCount val="7"/>
                <c:pt idx="1">
                  <c:v>500</c:v>
                </c:pt>
                <c:pt idx="2">
                  <c:v>400</c:v>
                </c:pt>
                <c:pt idx="3">
                  <c:v>400</c:v>
                </c:pt>
                <c:pt idx="4">
                  <c:v>450</c:v>
                </c:pt>
                <c:pt idx="5">
                  <c:v>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6E-4D2A-94B8-0A1D22436C9E}"/>
            </c:ext>
          </c:extLst>
        </c:ser>
        <c:ser>
          <c:idx val="3"/>
          <c:order val="3"/>
          <c:tx>
            <c:strRef>
              <c:f>Waterfall!$E$1</c:f>
              <c:strCache>
                <c:ptCount val="1"/>
                <c:pt idx="0">
                  <c:v>Up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Waterfall!$A$2:$A$8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Waterfall!$E$2:$E$8</c:f>
              <c:numCache>
                <c:formatCode>General</c:formatCode>
                <c:ptCount val="7"/>
                <c:pt idx="1">
                  <c:v>100</c:v>
                </c:pt>
                <c:pt idx="2">
                  <c:v>0</c:v>
                </c:pt>
                <c:pt idx="3">
                  <c:v>150</c:v>
                </c:pt>
                <c:pt idx="4">
                  <c:v>0</c:v>
                </c:pt>
                <c:pt idx="5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6E-4D2A-94B8-0A1D22436C9E}"/>
            </c:ext>
          </c:extLst>
        </c:ser>
        <c:ser>
          <c:idx val="4"/>
          <c:order val="4"/>
          <c:tx>
            <c:strRef>
              <c:f>Waterfall!$F$1</c:f>
              <c:strCache>
                <c:ptCount val="1"/>
                <c:pt idx="0">
                  <c:v>Down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Waterfall!$A$2:$A$8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Waterfall!$F$2:$F$8</c:f>
              <c:numCache>
                <c:formatCode>General</c:formatCode>
                <c:ptCount val="7"/>
                <c:pt idx="1">
                  <c:v>0</c:v>
                </c:pt>
                <c:pt idx="2">
                  <c:v>200</c:v>
                </c:pt>
                <c:pt idx="3">
                  <c:v>0</c:v>
                </c:pt>
                <c:pt idx="4">
                  <c:v>100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6E-4D2A-94B8-0A1D22436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1563120"/>
        <c:axId val="5415585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Waterfall!$B$1</c15:sqref>
                        </c15:formulaRef>
                      </c:ext>
                    </c:extLst>
                    <c:strCache>
                      <c:ptCount val="1"/>
                      <c:pt idx="0">
                        <c:v>Values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Waterfall!$A$2:$A$8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  <c:pt idx="5">
                        <c:v>2017</c:v>
                      </c:pt>
                      <c:pt idx="6">
                        <c:v>2018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Waterfall!$B$2:$B$8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500</c:v>
                      </c:pt>
                      <c:pt idx="1">
                        <c:v>100</c:v>
                      </c:pt>
                      <c:pt idx="2">
                        <c:v>-200</c:v>
                      </c:pt>
                      <c:pt idx="3">
                        <c:v>150</c:v>
                      </c:pt>
                      <c:pt idx="4">
                        <c:v>-100</c:v>
                      </c:pt>
                      <c:pt idx="5">
                        <c:v>125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F66E-4D2A-94B8-0A1D22436C9E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5"/>
          <c:order val="5"/>
          <c:tx>
            <c:strRef>
              <c:f>Waterfall!$G$1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Waterfall!$A$2:$A$8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Waterfall!$G$2:$G$8</c:f>
              <c:numCache>
                <c:formatCode>General</c:formatCode>
                <c:ptCount val="7"/>
                <c:pt idx="0">
                  <c:v>500</c:v>
                </c:pt>
                <c:pt idx="1">
                  <c:v>600</c:v>
                </c:pt>
                <c:pt idx="2">
                  <c:v>400</c:v>
                </c:pt>
                <c:pt idx="3">
                  <c:v>550</c:v>
                </c:pt>
                <c:pt idx="4">
                  <c:v>450</c:v>
                </c:pt>
                <c:pt idx="5">
                  <c:v>575</c:v>
                </c:pt>
                <c:pt idx="6">
                  <c:v>700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66E-4D2A-94B8-0A1D22436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563120"/>
        <c:axId val="541558528"/>
      </c:lineChart>
      <c:catAx>
        <c:axId val="54156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558528"/>
        <c:crosses val="autoZero"/>
        <c:auto val="1"/>
        <c:lblAlgn val="ctr"/>
        <c:lblOffset val="100"/>
        <c:noMultiLvlLbl val="0"/>
      </c:catAx>
      <c:valAx>
        <c:axId val="54155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563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1AF9-603B-409D-9804-68F5A7DE8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70B99-6711-48E5-963A-095A43054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7B2A0-96E5-45A2-848F-D6746AA0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5B81-37B7-4620-92D3-4E48E798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D8BF2-48D5-48ED-871A-A8C0B79B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71E3E-F339-431A-85BD-F1F310C6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F9AF9A-CF6F-4026-8F9A-EB658655C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20BCE-8B8F-460A-A73C-DB4440D0B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4503A-68C4-4C4B-B54F-B1B70361F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82D1A-F655-43DC-96A9-4EF09057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5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E072DB-28F6-4DC6-87A7-D13232458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056A2-8E8A-418A-8AB4-C33AE8E6C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C0E4B-62D0-43B7-8155-3AE0A033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49004-8A54-47F8-A4ED-FE97BCD16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5355B-C364-48F3-9E4B-E69826FC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4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48E15-FCB7-4360-94E1-957FD4360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1750B-7F96-4357-A530-3C08AF82A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7FE61-896B-430C-922F-2FECD140C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73314-D920-4574-A782-A5269A4C9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C60EB-CEF8-45EE-A443-E413B3A72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5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4C454-0CAC-428B-AF81-6D62A2873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2E884-9F82-48D8-AB27-3F685E481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44CBE-AB0F-45FA-9165-0135EA90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6F4D3-7C20-4996-BF05-97227240E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B68F9-5013-4A63-A5E4-9BD0FA1F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6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21D01-FC38-4D8E-A7CA-139C745BA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A5C4F-B73B-44D5-90DE-3C62EF23B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EEB85-22E2-49A2-A797-406C29316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85EB7-8834-4032-AA62-C409DDC5C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FD7FF-A175-466B-8A31-64A47610A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FBF3D-40F8-4513-811D-8893D45F3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4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9DABF-7F08-4C4C-A0DA-AEC90A93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9E0A4-6834-4945-9BB1-B29D862B7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F3A04-7BBC-49D2-B456-95BC08725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D1BA9-C370-4D32-895A-2C6350ED1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D1C9EE-CA8B-4284-AA54-5D555A4735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911798-85E6-4C96-B40C-E299EC536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D887F9-AABB-4E69-BF8A-93680EEB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1D7F0-3F9C-4489-9656-73C994CE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C4950-46DB-4F6C-9854-87545A62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BA7405-7319-4C2F-8CC0-2510554F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5F019-BF4E-4833-A9A7-C3C31E567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A0F54-68CC-4EC9-832F-865849C0C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67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9F028E-5DFA-44EA-96EF-5B2470B2B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EDEE92-899B-4851-8BD9-0E02587E4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79A58-F831-4B1B-A4C6-C642AAB0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7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4951B-5610-4BDE-BF34-256D7D98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3779-C5E9-45D2-A4D5-7FE2EF1F4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3BBC7-6E2C-4656-A924-10EA204EE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8F51C-6D31-4CDE-8CAC-213716E5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8AF8F-38E3-4D39-808A-197B4BF6D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1D6C2-E2E4-4E63-A6E1-0E886FDE9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9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A0FE-E50A-4BBD-AF49-EEA8154C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3F6EF6-1D6B-41F1-9B59-699DE1520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96874-6712-435D-B1A9-C40A89CDA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E2D19-ED7E-4A02-AFAC-97AA7B88C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E274E-7463-4C50-A433-9E407074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C23F2-20BB-4AB1-B317-8988004AF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1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8437F-E7F3-4B9F-BCDC-A4926A96B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07CC6-2949-4873-89D3-F0FAF7391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92B26-F5A2-4031-872F-5DD5DC24C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CA52E-D56C-4F8B-B9A4-2B2F78EC25AF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CEB22-5730-4461-9EBA-0B0254A16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9ADF7-11C6-4C44-8DA6-962843E54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21BFE-5DBB-49CA-980C-45B04C24A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601033-DA9E-4EAE-B9DA-C0BD9F3B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Overview </a:t>
            </a:r>
            <a:br>
              <a:rPr lang="en-US" dirty="0"/>
            </a:br>
            <a:r>
              <a:rPr lang="en-US" sz="2800" dirty="0"/>
              <a:t>From 2012 to 2018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211C3BF-0A8E-4CF7-9770-969D68F474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051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Resource Overview  From 2012 to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Overview  From 2012 to 2018</dc:title>
  <dc:creator>Takashi Kishii</dc:creator>
  <cp:lastModifiedBy>Takashi Kishii</cp:lastModifiedBy>
  <cp:revision>1</cp:revision>
  <dcterms:created xsi:type="dcterms:W3CDTF">2019-01-15T03:19:33Z</dcterms:created>
  <dcterms:modified xsi:type="dcterms:W3CDTF">2019-01-15T03:19:52Z</dcterms:modified>
</cp:coreProperties>
</file>