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notesMasterIdLst>
    <p:notesMasterId r:id="rId11"/>
  </p:notesMasterIdLst>
  <p:handoutMasterIdLst>
    <p:handoutMasterId r:id="rId12"/>
  </p:handoutMasterIdLst>
  <p:sldIdLst>
    <p:sldId id="256" r:id="rId2"/>
    <p:sldId id="265" r:id="rId3"/>
    <p:sldId id="257" r:id="rId4"/>
    <p:sldId id="260" r:id="rId5"/>
    <p:sldId id="259" r:id="rId6"/>
    <p:sldId id="262" r:id="rId7"/>
    <p:sldId id="261" r:id="rId8"/>
    <p:sldId id="263" r:id="rId9"/>
    <p:sldId id="264" r:id="rId10"/>
  </p:sldIdLst>
  <p:sldSz cx="12192000" cy="6858000"/>
  <p:notesSz cx="9601200" cy="7315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5" autoAdjust="0"/>
    <p:restoredTop sz="94660"/>
  </p:normalViewPr>
  <p:slideViewPr>
    <p:cSldViewPr snapToGrid="0">
      <p:cViewPr varScale="1">
        <p:scale>
          <a:sx n="73" d="100"/>
          <a:sy n="73" d="100"/>
        </p:scale>
        <p:origin x="642"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160937" cy="365276"/>
          </a:xfrm>
          <a:prstGeom prst="rect">
            <a:avLst/>
          </a:prstGeom>
        </p:spPr>
        <p:txBody>
          <a:bodyPr vert="horz" lIns="91427" tIns="45714" rIns="91427" bIns="45714" rtlCol="0"/>
          <a:lstStyle>
            <a:lvl1pPr algn="l">
              <a:defRPr sz="1200"/>
            </a:lvl1pPr>
          </a:lstStyle>
          <a:p>
            <a:endParaRPr lang="es-MX"/>
          </a:p>
        </p:txBody>
      </p:sp>
      <p:sp>
        <p:nvSpPr>
          <p:cNvPr id="3" name="2 Marcador de fecha"/>
          <p:cNvSpPr>
            <a:spLocks noGrp="1"/>
          </p:cNvSpPr>
          <p:nvPr>
            <p:ph type="dt" sz="quarter" idx="1"/>
          </p:nvPr>
        </p:nvSpPr>
        <p:spPr>
          <a:xfrm>
            <a:off x="5438181" y="0"/>
            <a:ext cx="4160937" cy="365276"/>
          </a:xfrm>
          <a:prstGeom prst="rect">
            <a:avLst/>
          </a:prstGeom>
        </p:spPr>
        <p:txBody>
          <a:bodyPr vert="horz" lIns="91427" tIns="45714" rIns="91427" bIns="45714" rtlCol="0"/>
          <a:lstStyle>
            <a:lvl1pPr algn="r">
              <a:defRPr sz="1200"/>
            </a:lvl1pPr>
          </a:lstStyle>
          <a:p>
            <a:fld id="{26C1FE9C-02D8-4C67-B123-E1A7F2F03143}" type="datetimeFigureOut">
              <a:rPr lang="es-MX" smtClean="0"/>
              <a:t>12/07/2018</a:t>
            </a:fld>
            <a:endParaRPr lang="es-MX"/>
          </a:p>
        </p:txBody>
      </p:sp>
      <p:sp>
        <p:nvSpPr>
          <p:cNvPr id="4" name="3 Marcador de pie de página"/>
          <p:cNvSpPr>
            <a:spLocks noGrp="1"/>
          </p:cNvSpPr>
          <p:nvPr>
            <p:ph type="ftr" sz="quarter" idx="2"/>
          </p:nvPr>
        </p:nvSpPr>
        <p:spPr>
          <a:xfrm>
            <a:off x="0" y="6948715"/>
            <a:ext cx="4160937" cy="365276"/>
          </a:xfrm>
          <a:prstGeom prst="rect">
            <a:avLst/>
          </a:prstGeom>
        </p:spPr>
        <p:txBody>
          <a:bodyPr vert="horz" lIns="91427" tIns="45714" rIns="91427" bIns="45714"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5438181" y="6948715"/>
            <a:ext cx="4160937" cy="365276"/>
          </a:xfrm>
          <a:prstGeom prst="rect">
            <a:avLst/>
          </a:prstGeom>
        </p:spPr>
        <p:txBody>
          <a:bodyPr vert="horz" lIns="91427" tIns="45714" rIns="91427" bIns="45714" rtlCol="0" anchor="b"/>
          <a:lstStyle>
            <a:lvl1pPr algn="r">
              <a:defRPr sz="1200"/>
            </a:lvl1pPr>
          </a:lstStyle>
          <a:p>
            <a:fld id="{0511DB29-AD77-4E82-9DE3-097CC4A37901}" type="slidenum">
              <a:rPr lang="es-MX" smtClean="0"/>
              <a:t>‹Nº›</a:t>
            </a:fld>
            <a:endParaRPr lang="es-MX"/>
          </a:p>
        </p:txBody>
      </p:sp>
    </p:spTree>
    <p:extLst>
      <p:ext uri="{BB962C8B-B14F-4D97-AF65-F5344CB8AC3E}">
        <p14:creationId xmlns:p14="http://schemas.microsoft.com/office/powerpoint/2010/main" val="18280926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160838" cy="365125"/>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5438775" y="0"/>
            <a:ext cx="4160838" cy="365125"/>
          </a:xfrm>
          <a:prstGeom prst="rect">
            <a:avLst/>
          </a:prstGeom>
        </p:spPr>
        <p:txBody>
          <a:bodyPr vert="horz" lIns="91440" tIns="45720" rIns="91440" bIns="45720" rtlCol="0"/>
          <a:lstStyle>
            <a:lvl1pPr algn="r">
              <a:defRPr sz="1200"/>
            </a:lvl1pPr>
          </a:lstStyle>
          <a:p>
            <a:fld id="{F9CA4CA8-10B8-444E-8DC6-BA49EEBCD044}" type="datetimeFigureOut">
              <a:rPr lang="es-MX" smtClean="0"/>
              <a:t>12/07/2018</a:t>
            </a:fld>
            <a:endParaRPr lang="es-MX"/>
          </a:p>
        </p:txBody>
      </p:sp>
      <p:sp>
        <p:nvSpPr>
          <p:cNvPr id="4" name="3 Marcador de imagen de diapositiva"/>
          <p:cNvSpPr>
            <a:spLocks noGrp="1" noRot="1" noChangeAspect="1"/>
          </p:cNvSpPr>
          <p:nvPr>
            <p:ph type="sldImg" idx="2"/>
          </p:nvPr>
        </p:nvSpPr>
        <p:spPr>
          <a:xfrm>
            <a:off x="2362200" y="549275"/>
            <a:ext cx="4876800" cy="27432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960438" y="3475038"/>
            <a:ext cx="7680325" cy="3290887"/>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6948488"/>
            <a:ext cx="4160838" cy="365125"/>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5438775" y="6948488"/>
            <a:ext cx="4160838" cy="365125"/>
          </a:xfrm>
          <a:prstGeom prst="rect">
            <a:avLst/>
          </a:prstGeom>
        </p:spPr>
        <p:txBody>
          <a:bodyPr vert="horz" lIns="91440" tIns="45720" rIns="91440" bIns="45720" rtlCol="0" anchor="b"/>
          <a:lstStyle>
            <a:lvl1pPr algn="r">
              <a:defRPr sz="1200"/>
            </a:lvl1pPr>
          </a:lstStyle>
          <a:p>
            <a:fld id="{44239CC3-BCC8-4539-ADD5-F95389DD5FFF}" type="slidenum">
              <a:rPr lang="es-MX" smtClean="0"/>
              <a:t>‹Nº›</a:t>
            </a:fld>
            <a:endParaRPr lang="es-MX"/>
          </a:p>
        </p:txBody>
      </p:sp>
    </p:spTree>
    <p:extLst>
      <p:ext uri="{BB962C8B-B14F-4D97-AF65-F5344CB8AC3E}">
        <p14:creationId xmlns:p14="http://schemas.microsoft.com/office/powerpoint/2010/main" val="540123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44239CC3-BCC8-4539-ADD5-F95389DD5FFF}" type="slidenum">
              <a:rPr lang="es-MX" smtClean="0"/>
              <a:t>1</a:t>
            </a:fld>
            <a:endParaRPr lang="es-MX"/>
          </a:p>
        </p:txBody>
      </p:sp>
    </p:spTree>
    <p:extLst>
      <p:ext uri="{BB962C8B-B14F-4D97-AF65-F5344CB8AC3E}">
        <p14:creationId xmlns:p14="http://schemas.microsoft.com/office/powerpoint/2010/main" val="4133918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44239CC3-BCC8-4539-ADD5-F95389DD5FFF}" type="slidenum">
              <a:rPr lang="es-MX" smtClean="0"/>
              <a:t>2</a:t>
            </a:fld>
            <a:endParaRPr lang="es-MX"/>
          </a:p>
        </p:txBody>
      </p:sp>
    </p:spTree>
    <p:extLst>
      <p:ext uri="{BB962C8B-B14F-4D97-AF65-F5344CB8AC3E}">
        <p14:creationId xmlns:p14="http://schemas.microsoft.com/office/powerpoint/2010/main" val="2309729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44239CC3-BCC8-4539-ADD5-F95389DD5FFF}" type="slidenum">
              <a:rPr lang="es-MX" smtClean="0"/>
              <a:t>3</a:t>
            </a:fld>
            <a:endParaRPr lang="es-MX"/>
          </a:p>
        </p:txBody>
      </p:sp>
    </p:spTree>
    <p:extLst>
      <p:ext uri="{BB962C8B-B14F-4D97-AF65-F5344CB8AC3E}">
        <p14:creationId xmlns:p14="http://schemas.microsoft.com/office/powerpoint/2010/main" val="2792551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44239CC3-BCC8-4539-ADD5-F95389DD5FFF}" type="slidenum">
              <a:rPr lang="es-MX" smtClean="0"/>
              <a:t>4</a:t>
            </a:fld>
            <a:endParaRPr lang="es-MX"/>
          </a:p>
        </p:txBody>
      </p:sp>
    </p:spTree>
    <p:extLst>
      <p:ext uri="{BB962C8B-B14F-4D97-AF65-F5344CB8AC3E}">
        <p14:creationId xmlns:p14="http://schemas.microsoft.com/office/powerpoint/2010/main" val="18161061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44239CC3-BCC8-4539-ADD5-F95389DD5FFF}" type="slidenum">
              <a:rPr lang="es-MX" smtClean="0"/>
              <a:t>5</a:t>
            </a:fld>
            <a:endParaRPr lang="es-MX"/>
          </a:p>
        </p:txBody>
      </p:sp>
    </p:spTree>
    <p:extLst>
      <p:ext uri="{BB962C8B-B14F-4D97-AF65-F5344CB8AC3E}">
        <p14:creationId xmlns:p14="http://schemas.microsoft.com/office/powerpoint/2010/main" val="25116078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44239CC3-BCC8-4539-ADD5-F95389DD5FFF}" type="slidenum">
              <a:rPr lang="es-MX" smtClean="0"/>
              <a:t>6</a:t>
            </a:fld>
            <a:endParaRPr lang="es-MX"/>
          </a:p>
        </p:txBody>
      </p:sp>
    </p:spTree>
    <p:extLst>
      <p:ext uri="{BB962C8B-B14F-4D97-AF65-F5344CB8AC3E}">
        <p14:creationId xmlns:p14="http://schemas.microsoft.com/office/powerpoint/2010/main" val="6329524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44239CC3-BCC8-4539-ADD5-F95389DD5FFF}" type="slidenum">
              <a:rPr lang="es-MX" smtClean="0"/>
              <a:t>7</a:t>
            </a:fld>
            <a:endParaRPr lang="es-MX"/>
          </a:p>
        </p:txBody>
      </p:sp>
    </p:spTree>
    <p:extLst>
      <p:ext uri="{BB962C8B-B14F-4D97-AF65-F5344CB8AC3E}">
        <p14:creationId xmlns:p14="http://schemas.microsoft.com/office/powerpoint/2010/main" val="1889965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44239CC3-BCC8-4539-ADD5-F95389DD5FFF}" type="slidenum">
              <a:rPr lang="es-MX" smtClean="0"/>
              <a:t>8</a:t>
            </a:fld>
            <a:endParaRPr lang="es-MX"/>
          </a:p>
        </p:txBody>
      </p:sp>
    </p:spTree>
    <p:extLst>
      <p:ext uri="{BB962C8B-B14F-4D97-AF65-F5344CB8AC3E}">
        <p14:creationId xmlns:p14="http://schemas.microsoft.com/office/powerpoint/2010/main" val="33799913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44239CC3-BCC8-4539-ADD5-F95389DD5FFF}" type="slidenum">
              <a:rPr lang="es-MX" smtClean="0"/>
              <a:t>9</a:t>
            </a:fld>
            <a:endParaRPr lang="es-MX"/>
          </a:p>
        </p:txBody>
      </p:sp>
    </p:spTree>
    <p:extLst>
      <p:ext uri="{BB962C8B-B14F-4D97-AF65-F5344CB8AC3E}">
        <p14:creationId xmlns:p14="http://schemas.microsoft.com/office/powerpoint/2010/main" val="3498670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D200B3F0-A9BC-48CE-8EB6-ECE965069900}" type="datetimeFigureOut">
              <a:rPr lang="en-US" smtClean="0"/>
              <a:pPr/>
              <a:t>7/12/2018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672401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A3DA38B7-AE95-4DC8-9A51-7A71F545B098}" type="datetimeFigureOut">
              <a:rPr lang="en-US" smtClean="0"/>
              <a:t>7/12/2018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06814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6F1EC2B-8188-4AC2-9F0D-8D09C51D505A}" type="datetimeFigureOut">
              <a:rPr lang="en-US" smtClean="0"/>
              <a:t>7/12/2018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385834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212B75E-944F-430B-BE5F-C69FA8823C04}" type="datetimeFigureOut">
              <a:rPr lang="en-US" smtClean="0"/>
              <a:t>7/12/2018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4976781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564B320A-89BA-47B2-A525-92E8D10B06E4}" type="datetimeFigureOut">
              <a:rPr lang="en-US" smtClean="0"/>
              <a:t>7/12/2018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5263780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564B320A-89BA-47B2-A525-92E8D10B06E4}" type="datetimeFigureOut">
              <a:rPr lang="en-US" smtClean="0"/>
              <a:t>7/12/2018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68797585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54D2318-CE40-42F6-962A-4C6D6CF697DB}" type="datetimeFigureOut">
              <a:rPr lang="en-US" smtClean="0"/>
              <a:t>7/12/2018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285533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C476AC1-EB7F-4BEF-90D9-5764B50DAF8A}" type="datetimeFigureOut">
              <a:rPr lang="en-US" smtClean="0"/>
              <a:t>7/12/2018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082750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B20712A-F861-4AB0-A754-4F5A2033CD4B}" type="datetimeFigureOut">
              <a:rPr lang="en-US" smtClean="0"/>
              <a:t>7/12/2018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06799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324507B7-F2DC-4B2C-B14D-58A9766807A2}" type="datetimeFigureOut">
              <a:rPr lang="en-US" smtClean="0"/>
              <a:t>7/12/2018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819078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04A483D-5CB4-4842-8F2F-05D5276ACF63}" type="datetimeFigureOut">
              <a:rPr lang="en-US" smtClean="0"/>
              <a:t>7/12/2018</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039543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D1CE32E-9DC0-47C8-A657-48F5C3E4A10B}" type="datetimeFigureOut">
              <a:rPr lang="en-US" smtClean="0"/>
              <a:t>7/12/2018</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13597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2BDF5C0D-8C3A-4771-A43D-83937FC700D4}" type="datetimeFigureOut">
              <a:rPr lang="en-US" smtClean="0"/>
              <a:t>7/12/2018</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46007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3D2D6-FCC2-425A-A4A7-8058E8C01CB1}" type="datetimeFigureOut">
              <a:rPr lang="en-US" smtClean="0"/>
              <a:t>7/12/2018</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45852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D8CF2683-E6E7-4CC3-9EEE-7854DD4F3545}" type="datetimeFigureOut">
              <a:rPr lang="en-US" smtClean="0"/>
              <a:t>7/12/2018</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028325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7E120F81-B39D-4CBB-8BF3-5D6E395D0F72}" type="datetimeFigureOut">
              <a:rPr lang="en-US" smtClean="0"/>
              <a:t>7/12/2018</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37005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64B320A-89BA-47B2-A525-92E8D10B06E4}" type="datetimeFigureOut">
              <a:rPr lang="en-US" smtClean="0"/>
              <a:t>7/12/2018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93211438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80712" y="730162"/>
            <a:ext cx="3521917" cy="524114"/>
          </a:xfrm>
        </p:spPr>
        <p:txBody>
          <a:bodyPr>
            <a:normAutofit/>
          </a:bodyPr>
          <a:lstStyle/>
          <a:p>
            <a:pPr algn="ctr"/>
            <a:r>
              <a:rPr lang="en-US" sz="1600" dirty="0" smtClean="0">
                <a:solidFill>
                  <a:srgbClr val="00B050"/>
                </a:solidFill>
              </a:rPr>
              <a:t>Original text / </a:t>
            </a:r>
            <a:r>
              <a:rPr lang="es-MX" sz="1600" dirty="0" smtClean="0">
                <a:solidFill>
                  <a:srgbClr val="00B050"/>
                </a:solidFill>
              </a:rPr>
              <a:t>Texto original </a:t>
            </a:r>
            <a:endParaRPr lang="es-MX" sz="1600" dirty="0">
              <a:solidFill>
                <a:srgbClr val="00B050"/>
              </a:solidFill>
            </a:endParaRPr>
          </a:p>
        </p:txBody>
      </p:sp>
      <p:sp>
        <p:nvSpPr>
          <p:cNvPr id="4" name="Subtítulo 2"/>
          <p:cNvSpPr txBox="1">
            <a:spLocks/>
          </p:cNvSpPr>
          <p:nvPr/>
        </p:nvSpPr>
        <p:spPr>
          <a:xfrm>
            <a:off x="5553567" y="754887"/>
            <a:ext cx="4038251" cy="513835"/>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en-US" sz="1600" cap="none" dirty="0">
                <a:solidFill>
                  <a:srgbClr val="00B050"/>
                </a:solidFill>
              </a:rPr>
              <a:t>T</a:t>
            </a:r>
            <a:r>
              <a:rPr lang="en-US" sz="1600" cap="none" dirty="0" smtClean="0">
                <a:solidFill>
                  <a:srgbClr val="00B050"/>
                </a:solidFill>
              </a:rPr>
              <a:t>ranslation / </a:t>
            </a:r>
            <a:r>
              <a:rPr lang="es-MX" sz="1600" cap="none" dirty="0">
                <a:solidFill>
                  <a:srgbClr val="00B050"/>
                </a:solidFill>
              </a:rPr>
              <a:t>T</a:t>
            </a:r>
            <a:r>
              <a:rPr lang="es-MX" sz="1600" cap="none" dirty="0" smtClean="0">
                <a:solidFill>
                  <a:srgbClr val="00B050"/>
                </a:solidFill>
              </a:rPr>
              <a:t>raducción </a:t>
            </a:r>
            <a:endParaRPr lang="es-MX" sz="1600" cap="none" dirty="0">
              <a:solidFill>
                <a:srgbClr val="00B050"/>
              </a:solidFill>
            </a:endParaRPr>
          </a:p>
        </p:txBody>
      </p:sp>
      <p:sp>
        <p:nvSpPr>
          <p:cNvPr id="6" name="CuadroTexto 5"/>
          <p:cNvSpPr txBox="1"/>
          <p:nvPr/>
        </p:nvSpPr>
        <p:spPr>
          <a:xfrm>
            <a:off x="1180712" y="1254276"/>
            <a:ext cx="3850783" cy="4293483"/>
          </a:xfrm>
          <a:prstGeom prst="rect">
            <a:avLst/>
          </a:prstGeom>
          <a:noFill/>
        </p:spPr>
        <p:txBody>
          <a:bodyPr wrap="square" rtlCol="0">
            <a:spAutoFit/>
          </a:bodyPr>
          <a:lstStyle/>
          <a:p>
            <a:pPr algn="just"/>
            <a:r>
              <a:rPr lang="es-MX" sz="1050" dirty="0"/>
              <a:t>El Proyecto GLOX30 “Asociación Público-Privada para la Probidad en la Contratación Pública” es una iniciativa implementada por la Oficina de las Naciones Unidas contra la Droga y el Delito (UNODC por sus siglas en inglés) a nivel Global, con segmentos que se desarrollan en México y en la India simultáneamente.</a:t>
            </a:r>
          </a:p>
          <a:p>
            <a:pPr algn="just"/>
            <a:r>
              <a:rPr lang="es-MX" sz="1050" dirty="0"/>
              <a:t> </a:t>
            </a:r>
          </a:p>
          <a:p>
            <a:pPr algn="just"/>
            <a:r>
              <a:rPr lang="es-MX" sz="1050" dirty="0"/>
              <a:t>El objetivo del proyecto es promover el que los gobiernos del mundo implementen el artículo 9 de la Convención de las Naciones Unidas Contra la Corrupción (CNUCC), al tiempo que se apoyan los esfuerzos de los miembros del sector privado para cumplir con el Décimo Principio del Compacto Global de las Naciones Unidas, el cual establece que “los negocios deberán trabajar para eliminar la corrupción en todas sus formas, incluyendo el soborno y la extorsión”.</a:t>
            </a:r>
          </a:p>
          <a:p>
            <a:pPr algn="just"/>
            <a:r>
              <a:rPr lang="es-MX" sz="1050" dirty="0"/>
              <a:t> </a:t>
            </a:r>
          </a:p>
          <a:p>
            <a:pPr algn="just"/>
            <a:r>
              <a:rPr lang="es-MX" sz="1050" dirty="0"/>
              <a:t>Para facilitar lo anterior, UNODC ha trabajado de la mano con las autoridades encargadas de realizar las adquisiciones por parte del sector público en el Gobierno Federal, el Gobierno del Distrito Federal y el Estado de Puebla. Por parte del sector privado, se ha trabajado con las Cámaras Empresariales agrupadas por la Confederación de Cámaras Industriales de los Estados Unidos Mexicanos (CONCAMIN). La coordinación con ambos sectores busca promover el diálogo y mejorar la colaboración público-privada al atender el reto común de la corrupción en las compras públicas.</a:t>
            </a:r>
            <a:endParaRPr lang="es-MX" sz="1050" dirty="0">
              <a:latin typeface="Calibri" panose="020F0502020204030204" pitchFamily="34" charset="0"/>
            </a:endParaRPr>
          </a:p>
        </p:txBody>
      </p:sp>
      <p:sp>
        <p:nvSpPr>
          <p:cNvPr id="7" name="CuadroTexto 6"/>
          <p:cNvSpPr txBox="1"/>
          <p:nvPr/>
        </p:nvSpPr>
        <p:spPr>
          <a:xfrm>
            <a:off x="5751768" y="1254276"/>
            <a:ext cx="3840050" cy="4455066"/>
          </a:xfrm>
          <a:prstGeom prst="rect">
            <a:avLst/>
          </a:prstGeom>
          <a:noFill/>
        </p:spPr>
        <p:txBody>
          <a:bodyPr wrap="square" rtlCol="0">
            <a:spAutoFit/>
          </a:bodyPr>
          <a:lstStyle/>
          <a:p>
            <a:pPr algn="just"/>
            <a:r>
              <a:rPr lang="en-US" sz="1050" dirty="0"/>
              <a:t>Project GLOX30 “Public-Private Association for Probity in Public Procurement” represents an initiative implemented worldwide by the United Nations Office on Drug and Crime (UNODC), with segments developing simultaneously in Mexico and India.</a:t>
            </a:r>
            <a:endParaRPr lang="es-MX" sz="1050" dirty="0"/>
          </a:p>
          <a:p>
            <a:pPr algn="just"/>
            <a:r>
              <a:rPr lang="en-US" sz="1050" dirty="0"/>
              <a:t> </a:t>
            </a:r>
            <a:endParaRPr lang="es-MX" sz="1050" dirty="0"/>
          </a:p>
          <a:p>
            <a:pPr algn="just"/>
            <a:r>
              <a:rPr lang="en-US" sz="1050" dirty="0"/>
              <a:t>The purpose of this project is to encourage world governments to implement Article 9 of the United Nations Convention against Corruption (UNCAC), while supporting the efforts of private sector members to fulfill the Tenth Principle of the United Nations Global Compact, which states that “businesses should work </a:t>
            </a:r>
            <a:r>
              <a:rPr lang="en-US" sz="1050" dirty="0" smtClean="0"/>
              <a:t>to eliminate all </a:t>
            </a:r>
            <a:r>
              <a:rPr lang="en-US" sz="1050" dirty="0"/>
              <a:t>forms of corruption, including bribery and extortion.”</a:t>
            </a:r>
            <a:endParaRPr lang="es-MX" sz="1050" dirty="0"/>
          </a:p>
          <a:p>
            <a:pPr algn="just"/>
            <a:r>
              <a:rPr lang="en-US" sz="1050" dirty="0"/>
              <a:t> </a:t>
            </a:r>
            <a:endParaRPr lang="es-MX" sz="1050" dirty="0"/>
          </a:p>
          <a:p>
            <a:pPr algn="just"/>
            <a:r>
              <a:rPr lang="en-US" sz="1050" dirty="0"/>
              <a:t>To facilitate this, UNODC has worked hand in hand with the authorities in charge of procurement in the public sector within the Federal Government, the Federal District Government and the State of Puebla Government. With regard to the private sector, UNODC has worked with the Business Associations clustered by the Confederation of Industrial Chambers of the United Mexican States (</a:t>
            </a:r>
            <a:r>
              <a:rPr lang="en-US" sz="1050" dirty="0" smtClean="0"/>
              <a:t>CONCAMIN, </a:t>
            </a:r>
            <a:r>
              <a:rPr lang="en-US" sz="1050" dirty="0"/>
              <a:t>for its acronym in Spanish). Coordination between both sectors seeks to encourage dialogue and improve public-private collaboration by addressing the common challenge imposed by corruption on public procurement. </a:t>
            </a:r>
            <a:endParaRPr lang="es-MX" sz="1050" dirty="0">
              <a:latin typeface="Calibri" panose="020F0502020204030204" pitchFamily="34" charset="0"/>
            </a:endParaRPr>
          </a:p>
        </p:txBody>
      </p:sp>
      <p:sp>
        <p:nvSpPr>
          <p:cNvPr id="8" name="Subtítulo 2"/>
          <p:cNvSpPr txBox="1">
            <a:spLocks/>
          </p:cNvSpPr>
          <p:nvPr/>
        </p:nvSpPr>
        <p:spPr>
          <a:xfrm>
            <a:off x="896365" y="150385"/>
            <a:ext cx="5064408" cy="861420"/>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r>
              <a:rPr lang="en-US" dirty="0" smtClean="0">
                <a:solidFill>
                  <a:srgbClr val="FF0000"/>
                </a:solidFill>
              </a:rPr>
              <a:t>Topic: general	     /     </a:t>
            </a:r>
            <a:r>
              <a:rPr lang="es-MX" dirty="0" smtClean="0">
                <a:solidFill>
                  <a:srgbClr val="FF0000"/>
                </a:solidFill>
              </a:rPr>
              <a:t>TEMA: GENERAL</a:t>
            </a:r>
            <a:endParaRPr lang="es-MX" dirty="0">
              <a:solidFill>
                <a:srgbClr val="FF0000"/>
              </a:solidFill>
            </a:endParaRPr>
          </a:p>
        </p:txBody>
      </p:sp>
    </p:spTree>
    <p:extLst>
      <p:ext uri="{BB962C8B-B14F-4D97-AF65-F5344CB8AC3E}">
        <p14:creationId xmlns:p14="http://schemas.microsoft.com/office/powerpoint/2010/main" val="1977521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574465" y="1243997"/>
            <a:ext cx="4254173" cy="5355312"/>
          </a:xfrm>
          <a:prstGeom prst="rect">
            <a:avLst/>
          </a:prstGeom>
          <a:noFill/>
        </p:spPr>
        <p:txBody>
          <a:bodyPr wrap="square" rtlCol="0">
            <a:spAutoFit/>
          </a:bodyPr>
          <a:lstStyle/>
          <a:p>
            <a:r>
              <a:rPr lang="en-US" sz="950" dirty="0"/>
              <a:t>Service Provider represents and warrants to COMPANY X that:</a:t>
            </a:r>
            <a:endParaRPr lang="es-MX" sz="950" dirty="0"/>
          </a:p>
          <a:p>
            <a:r>
              <a:rPr lang="en-US" sz="950" dirty="0"/>
              <a:t> </a:t>
            </a:r>
            <a:endParaRPr lang="es-MX" sz="950" dirty="0"/>
          </a:p>
          <a:p>
            <a:pPr lvl="0" algn="just"/>
            <a:r>
              <a:rPr lang="en-US" sz="950" dirty="0"/>
              <a:t>All Services provided under this Agreement and any Statement of Work (SOW) to this Agreement will be in compliance with all applicable laws, regulations and guidelines, including without limitation, all applicable anti-corruption laws.  Service Provider has and shall maintain all necessary licenses, authorizations, approvals, permits and registrations to perform its obligations hereunder.  </a:t>
            </a:r>
            <a:endParaRPr lang="es-MX" sz="950" dirty="0"/>
          </a:p>
          <a:p>
            <a:pPr lvl="0" algn="just"/>
            <a:r>
              <a:rPr lang="en-US" sz="950" dirty="0"/>
              <a:t>Service Provider has extensive experience and expertise in the field specified in the SOW(s) and shall perform the Services in a diligent, professional and workmanlike manner consistent with the highest applicable industry standards.  </a:t>
            </a:r>
            <a:endParaRPr lang="es-MX" sz="950" dirty="0"/>
          </a:p>
          <a:p>
            <a:pPr lvl="0" algn="just"/>
            <a:r>
              <a:rPr lang="en-US" sz="950" dirty="0"/>
              <a:t>The Services do not and will not give rise to any infringement or misappropriation of any patent, copyright, trade secret, trademark, or other intellectual property right of any third party. </a:t>
            </a:r>
            <a:endParaRPr lang="es-MX" sz="950" dirty="0"/>
          </a:p>
          <a:p>
            <a:pPr algn="just"/>
            <a:r>
              <a:rPr lang="en-US" sz="950" dirty="0"/>
              <a:t> </a:t>
            </a:r>
            <a:endParaRPr lang="es-MX" sz="950" dirty="0"/>
          </a:p>
          <a:p>
            <a:pPr algn="just"/>
            <a:r>
              <a:rPr lang="en-US" sz="950" dirty="0"/>
              <a:t>Service Provider understands that Service Provider’s relationship with COMPANY X is one of confidence and that during the period of Service Provider’s engagements, Service Provider may acquire or may have already acquired knowledge of, or access to information which relates to the business, operations, products or plans of COMPANY X (or its clients) which is not known to the general public (hereinafter “Confidential Information”).</a:t>
            </a:r>
            <a:endParaRPr lang="es-MX" sz="950" dirty="0"/>
          </a:p>
          <a:p>
            <a:pPr algn="just"/>
            <a:r>
              <a:rPr lang="en-US" sz="950" dirty="0"/>
              <a:t> </a:t>
            </a:r>
            <a:endParaRPr lang="es-MX" sz="950" dirty="0"/>
          </a:p>
          <a:p>
            <a:pPr algn="just"/>
            <a:r>
              <a:rPr lang="en-US" sz="950" dirty="0"/>
              <a:t>Service Provider agrees to defend, indemnify, and hold harmless COMPANY X and its Affiliates, and their respective employees, officers, and directors against and from all claims, suits, demands, investigations, damages, liabilities, judgments, losses, and expenses (including without limitation, reasonable attorneys’ fees and document production costs), arising from or attributable to the Services or any work product produced hereunder, or Service Provider’s negligence, willful misconduct, violation of applicable law or regulation, or breach of this Agreement.  COMPANY X shall have the right to join any defense of any such claim at Service Provider’s expense and Service Provider shall not settle any claim hereunder without COMPANY X’s prior written approval, which approval shall not be unreasonably withheld or delayed.  </a:t>
            </a:r>
            <a:endParaRPr lang="es-MX" sz="950" dirty="0"/>
          </a:p>
        </p:txBody>
      </p:sp>
      <p:sp>
        <p:nvSpPr>
          <p:cNvPr id="7" name="CuadroTexto 6"/>
          <p:cNvSpPr txBox="1"/>
          <p:nvPr/>
        </p:nvSpPr>
        <p:spPr>
          <a:xfrm>
            <a:off x="4863174" y="1254276"/>
            <a:ext cx="4944315" cy="5062924"/>
          </a:xfrm>
          <a:prstGeom prst="rect">
            <a:avLst/>
          </a:prstGeom>
          <a:noFill/>
        </p:spPr>
        <p:txBody>
          <a:bodyPr wrap="square" rtlCol="0">
            <a:spAutoFit/>
          </a:bodyPr>
          <a:lstStyle/>
          <a:p>
            <a:r>
              <a:rPr lang="es-MX" sz="900" dirty="0"/>
              <a:t>El proveedor de servicios declara y garantiza a la EMPRESA X que:</a:t>
            </a:r>
          </a:p>
          <a:p>
            <a:r>
              <a:rPr lang="es-MX" sz="900" dirty="0"/>
              <a:t> </a:t>
            </a:r>
          </a:p>
          <a:p>
            <a:pPr lvl="0" algn="just"/>
            <a:r>
              <a:rPr lang="es-MX" sz="900" dirty="0"/>
              <a:t>Todos los servicios que se presten según lo dispuesto en el presente </a:t>
            </a:r>
            <a:r>
              <a:rPr lang="es-MX" sz="900" dirty="0" smtClean="0"/>
              <a:t>Contrato </a:t>
            </a:r>
            <a:r>
              <a:rPr lang="es-MX" sz="900" dirty="0"/>
              <a:t>y en cualquier Declaración de Trabajo (DDT) que se relacione con </a:t>
            </a:r>
            <a:r>
              <a:rPr lang="es-MX" sz="900" dirty="0" smtClean="0"/>
              <a:t>este, </a:t>
            </a:r>
            <a:r>
              <a:rPr lang="es-MX" sz="900" dirty="0"/>
              <a:t>cumplirán con todas las leyes, regulaciones y lineamientos correspondientes, lo cual incluye </a:t>
            </a:r>
            <a:r>
              <a:rPr lang="es-MX" sz="900" dirty="0" smtClean="0"/>
              <a:t>sin limitación alguna, </a:t>
            </a:r>
            <a:r>
              <a:rPr lang="es-MX" sz="900" dirty="0"/>
              <a:t>todas las leyes aplicables contra la corrupción. El proveedor de servicios cuenta con todas las licencias, autorizaciones, aprobaciones, permisos y registros necesarios para el desempeño de sus obligaciones según lo dispuesto en el presente y asegurará </a:t>
            </a:r>
            <a:r>
              <a:rPr lang="es-MX" sz="900" dirty="0" smtClean="0"/>
              <a:t>la vigencia de estos.  </a:t>
            </a:r>
            <a:endParaRPr lang="es-MX" sz="900" dirty="0"/>
          </a:p>
          <a:p>
            <a:pPr lvl="0" algn="just"/>
            <a:r>
              <a:rPr lang="es-MX" sz="900" dirty="0"/>
              <a:t>El proveedor de servicios cuenta con una  vasta experiencia y conocimiento especializado en el ámbito que se especifica en la(s) </a:t>
            </a:r>
            <a:r>
              <a:rPr lang="es-MX" sz="900" dirty="0" smtClean="0"/>
              <a:t>DDT(s), </a:t>
            </a:r>
            <a:r>
              <a:rPr lang="es-MX" sz="900" dirty="0"/>
              <a:t>y llevará a cabo la prestación de servicios de una manera diligente, profesional y competente que concuerde con las normas aplicables más estrictas de la industria. </a:t>
            </a:r>
          </a:p>
          <a:p>
            <a:pPr lvl="0" algn="just"/>
            <a:r>
              <a:rPr lang="es-MX" sz="900" dirty="0"/>
              <a:t>Los servicios no dan ni darán lugar a ningún tipo de violación o uso indebido con respecto a ninguna patente, </a:t>
            </a:r>
            <a:r>
              <a:rPr lang="es-MX" sz="900" dirty="0" smtClean="0"/>
              <a:t>derecho de </a:t>
            </a:r>
            <a:r>
              <a:rPr lang="es-MX" sz="900" dirty="0"/>
              <a:t>autor, secreto industrial, marca registrada u otro derecho de propiedad intelectual de cualquier tercero. </a:t>
            </a:r>
          </a:p>
          <a:p>
            <a:pPr algn="just"/>
            <a:r>
              <a:rPr lang="es-MX" sz="900" dirty="0"/>
              <a:t> </a:t>
            </a:r>
          </a:p>
          <a:p>
            <a:pPr algn="just"/>
            <a:r>
              <a:rPr lang="es-MX" sz="900" dirty="0"/>
              <a:t>El proveedor de servicios comprende que su relación con la EMPRESA X es una relación de confianza y que  durante el plazo que el proveedor de servicios preste sus servicios, es posible que se le dé a conocer,  se le haya dado a conocer, se le otorgue o se le haya otorgado acceso a información que se relacione con la actividad empresarial, operaciones, productos o planes de la EMPRESA X (o de los clientes de </a:t>
            </a:r>
            <a:r>
              <a:rPr lang="es-MX" sz="900" dirty="0" smtClean="0"/>
              <a:t>esta</a:t>
            </a:r>
            <a:r>
              <a:rPr lang="es-MX" sz="900" dirty="0"/>
              <a:t>) que no sea conocida para el público en general (en lo sucesivo, “Información Confidencial”). </a:t>
            </a:r>
          </a:p>
          <a:p>
            <a:pPr algn="just"/>
            <a:r>
              <a:rPr lang="es-MX" sz="900" dirty="0"/>
              <a:t> </a:t>
            </a:r>
          </a:p>
          <a:p>
            <a:pPr algn="just"/>
            <a:r>
              <a:rPr lang="es-MX" sz="900" dirty="0"/>
              <a:t>El proveedor de servicios </a:t>
            </a:r>
            <a:r>
              <a:rPr lang="es-MX" sz="900" dirty="0" smtClean="0"/>
              <a:t>se compromete a defender</a:t>
            </a:r>
            <a:r>
              <a:rPr lang="es-MX" sz="900" dirty="0"/>
              <a:t>, </a:t>
            </a:r>
            <a:r>
              <a:rPr lang="es-MX" sz="900" dirty="0" smtClean="0"/>
              <a:t>resarcir y </a:t>
            </a:r>
            <a:r>
              <a:rPr lang="es-MX" sz="900" dirty="0"/>
              <a:t>eximir de toda responsabilidad a la EMPRESA X y a sus filiales, así como a sus respectivos empleados, funcionarios y directores ante </a:t>
            </a:r>
            <a:r>
              <a:rPr lang="es-MX" sz="900" dirty="0" smtClean="0"/>
              <a:t>cualquier </a:t>
            </a:r>
            <a:r>
              <a:rPr lang="es-MX" sz="900" dirty="0"/>
              <a:t>reclamo, litigio, demanda, investigación, daños y perjuicios, obligación, sentencia, pérdida o gasto (lo cual incluye a título enunciativo y no limitativo, los honorarios </a:t>
            </a:r>
            <a:r>
              <a:rPr lang="es-MX" sz="900" dirty="0" smtClean="0"/>
              <a:t>justificables de </a:t>
            </a:r>
            <a:r>
              <a:rPr lang="es-MX" sz="900" dirty="0"/>
              <a:t>los abogados y los costos de producción de documentos) que se origine o sea imputable a los servicios o a cualquier producto de trabajo que se produzca según lo dispuesto en el presente, o que sea provocado por la negligencia, acción malintencionada, violación de las leyes o regulaciones correspondientes o incumplimiento del presente </a:t>
            </a:r>
            <a:r>
              <a:rPr lang="es-MX" sz="900" dirty="0" smtClean="0"/>
              <a:t>Contrato por </a:t>
            </a:r>
            <a:r>
              <a:rPr lang="es-MX" sz="900" dirty="0"/>
              <a:t>parte del prestador de servicios. La EMPRESA X tendrá el derecho de participar en la defensa que se entable ante dicho tipo de reclamación, por cuenta del proveedor de servicios, y </a:t>
            </a:r>
            <a:r>
              <a:rPr lang="es-MX" sz="900" dirty="0" smtClean="0"/>
              <a:t>este </a:t>
            </a:r>
            <a:r>
              <a:rPr lang="es-MX" sz="900" dirty="0"/>
              <a:t>no podrá resolver reclamo alguno según lo dispuesto en el presente si no cuenta con el consentimiento previo por escrito de la EMPRESA X, el cual no se denegará ni se retrasará de manera injustificada. </a:t>
            </a:r>
          </a:p>
        </p:txBody>
      </p:sp>
      <p:sp>
        <p:nvSpPr>
          <p:cNvPr id="8" name="Subtítulo 2"/>
          <p:cNvSpPr txBox="1">
            <a:spLocks/>
          </p:cNvSpPr>
          <p:nvPr/>
        </p:nvSpPr>
        <p:spPr>
          <a:xfrm>
            <a:off x="717072" y="163223"/>
            <a:ext cx="5646299" cy="861420"/>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r>
              <a:rPr lang="en-US" dirty="0" smtClean="0">
                <a:solidFill>
                  <a:srgbClr val="FF0000"/>
                </a:solidFill>
              </a:rPr>
              <a:t>Topic: LEGAL     /     </a:t>
            </a:r>
            <a:r>
              <a:rPr lang="es-MX" dirty="0" smtClean="0">
                <a:solidFill>
                  <a:srgbClr val="FF0000"/>
                </a:solidFill>
              </a:rPr>
              <a:t>tema: jurídico </a:t>
            </a:r>
            <a:endParaRPr lang="es-MX" dirty="0">
              <a:solidFill>
                <a:srgbClr val="FF0000"/>
              </a:solidFill>
            </a:endParaRPr>
          </a:p>
        </p:txBody>
      </p:sp>
      <p:sp>
        <p:nvSpPr>
          <p:cNvPr id="11" name="Subtítulo 2"/>
          <p:cNvSpPr>
            <a:spLocks noGrp="1"/>
          </p:cNvSpPr>
          <p:nvPr>
            <p:ph type="subTitle" idx="1"/>
          </p:nvPr>
        </p:nvSpPr>
        <p:spPr>
          <a:xfrm>
            <a:off x="897531" y="730162"/>
            <a:ext cx="3521917" cy="524114"/>
          </a:xfrm>
        </p:spPr>
        <p:txBody>
          <a:bodyPr>
            <a:normAutofit/>
          </a:bodyPr>
          <a:lstStyle/>
          <a:p>
            <a:pPr algn="ctr"/>
            <a:r>
              <a:rPr lang="en-US" sz="1600" dirty="0" smtClean="0">
                <a:solidFill>
                  <a:srgbClr val="00B050"/>
                </a:solidFill>
              </a:rPr>
              <a:t>Original text / </a:t>
            </a:r>
            <a:r>
              <a:rPr lang="es-MX" sz="1600" dirty="0" smtClean="0">
                <a:solidFill>
                  <a:srgbClr val="00B050"/>
                </a:solidFill>
              </a:rPr>
              <a:t>Texto original </a:t>
            </a:r>
            <a:endParaRPr lang="es-MX" sz="1600" dirty="0">
              <a:solidFill>
                <a:srgbClr val="00B050"/>
              </a:solidFill>
            </a:endParaRPr>
          </a:p>
        </p:txBody>
      </p:sp>
      <p:sp>
        <p:nvSpPr>
          <p:cNvPr id="12" name="Subtítulo 2"/>
          <p:cNvSpPr txBox="1">
            <a:spLocks/>
          </p:cNvSpPr>
          <p:nvPr/>
        </p:nvSpPr>
        <p:spPr>
          <a:xfrm>
            <a:off x="5151704" y="730162"/>
            <a:ext cx="4038251" cy="513835"/>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en-US" sz="1600" cap="none" dirty="0">
                <a:solidFill>
                  <a:srgbClr val="00B050"/>
                </a:solidFill>
              </a:rPr>
              <a:t>T</a:t>
            </a:r>
            <a:r>
              <a:rPr lang="en-US" sz="1600" cap="none" dirty="0" smtClean="0">
                <a:solidFill>
                  <a:srgbClr val="00B050"/>
                </a:solidFill>
              </a:rPr>
              <a:t>ranslation / </a:t>
            </a:r>
            <a:r>
              <a:rPr lang="es-MX" sz="1600" cap="none" dirty="0">
                <a:solidFill>
                  <a:srgbClr val="00B050"/>
                </a:solidFill>
              </a:rPr>
              <a:t>T</a:t>
            </a:r>
            <a:r>
              <a:rPr lang="es-MX" sz="1600" cap="none" dirty="0" smtClean="0">
                <a:solidFill>
                  <a:srgbClr val="00B050"/>
                </a:solidFill>
              </a:rPr>
              <a:t>raducción </a:t>
            </a:r>
            <a:endParaRPr lang="es-MX" sz="1600" cap="none" dirty="0">
              <a:solidFill>
                <a:srgbClr val="00B050"/>
              </a:solidFill>
            </a:endParaRPr>
          </a:p>
        </p:txBody>
      </p:sp>
    </p:spTree>
    <p:extLst>
      <p:ext uri="{BB962C8B-B14F-4D97-AF65-F5344CB8AC3E}">
        <p14:creationId xmlns:p14="http://schemas.microsoft.com/office/powerpoint/2010/main" val="2576843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1180712" y="1254276"/>
            <a:ext cx="3850783" cy="2839239"/>
          </a:xfrm>
          <a:prstGeom prst="rect">
            <a:avLst/>
          </a:prstGeom>
          <a:noFill/>
        </p:spPr>
        <p:txBody>
          <a:bodyPr wrap="square" rtlCol="0">
            <a:spAutoFit/>
          </a:bodyPr>
          <a:lstStyle/>
          <a:p>
            <a:r>
              <a:rPr lang="en-US" sz="1050" b="1" dirty="0"/>
              <a:t>Mafia-type organizations in Italy: diffusion, impact on the private sector and research paths</a:t>
            </a:r>
            <a:endParaRPr lang="es-MX" sz="1050" dirty="0"/>
          </a:p>
          <a:p>
            <a:r>
              <a:rPr lang="it-IT" sz="1050" i="1" dirty="0"/>
              <a:t> </a:t>
            </a:r>
            <a:endParaRPr lang="es-MX" sz="1050" dirty="0"/>
          </a:p>
          <a:p>
            <a:pPr algn="just"/>
            <a:r>
              <a:rPr lang="en-US" sz="1050" dirty="0"/>
              <a:t>Mafia organized crime in Italy is one of the main obstacles to the proper functioning of public institutions and of private sector businesses, and thus an impediment to the economic development not only of Southern Italian regions but also of Northern ones. This persistent phenomenon has led many researches to confront it in order to estimate its impact and quantify its costs for the society. Focusing more on the media hype and the severity of criminal activities, the methodology employed by some of such reports, however, has often followed lax paths and has not always been transparent. In recent years the unreliability of early research has led to the development of more reliable estimates, also aimed at accounting for the complexity of the phenomenon. </a:t>
            </a:r>
            <a:endParaRPr lang="es-MX" sz="1050" dirty="0">
              <a:latin typeface="Calibri" panose="020F0502020204030204" pitchFamily="34" charset="0"/>
            </a:endParaRPr>
          </a:p>
        </p:txBody>
      </p:sp>
      <p:sp>
        <p:nvSpPr>
          <p:cNvPr id="7" name="CuadroTexto 6"/>
          <p:cNvSpPr txBox="1"/>
          <p:nvPr/>
        </p:nvSpPr>
        <p:spPr>
          <a:xfrm>
            <a:off x="5386006" y="1267339"/>
            <a:ext cx="4239296" cy="2885405"/>
          </a:xfrm>
          <a:prstGeom prst="rect">
            <a:avLst/>
          </a:prstGeom>
          <a:noFill/>
        </p:spPr>
        <p:txBody>
          <a:bodyPr wrap="square" rtlCol="0">
            <a:spAutoFit/>
          </a:bodyPr>
          <a:lstStyle/>
          <a:p>
            <a:r>
              <a:rPr lang="es-MX" sz="1050" b="1" dirty="0"/>
              <a:t>Organizaciones mafiosas en Italia: difusión, impacto en el sector privado y vías de investigación</a:t>
            </a:r>
            <a:endParaRPr lang="es-MX" sz="1050" dirty="0"/>
          </a:p>
          <a:p>
            <a:r>
              <a:rPr lang="es-MX" sz="1050" dirty="0"/>
              <a:t> </a:t>
            </a:r>
          </a:p>
          <a:p>
            <a:pPr algn="just"/>
            <a:r>
              <a:rPr lang="es-MX" sz="1000" dirty="0"/>
              <a:t>La delincuencia mafiosa organizada en Italia representa uno de los principales obstáculos para el correcto funcionamiento de las instituciones públicas y empresas del sector privado, y de esta manera supone un impedimento para el desarrollo económico, no </a:t>
            </a:r>
            <a:r>
              <a:rPr lang="es-MX" sz="1000" dirty="0" smtClean="0"/>
              <a:t>sólo </a:t>
            </a:r>
            <a:r>
              <a:rPr lang="es-MX" sz="1000" dirty="0"/>
              <a:t>de las regiones del sur de Italia, sino también de las regiones del norte del país. Este fenómeno persistente ha provocado que numerosas investigaciones lo confronten con el fin de estimar su impacto y cuantificar los costos que ello implica para la sociedad. Sin embargo, al poner un mayor énfasis en el sensacionalismo de los medios y en la severidad de las actividades delictivas, la metodología empleada por algunos </a:t>
            </a:r>
            <a:r>
              <a:rPr lang="es-MX" sz="1000" dirty="0" smtClean="0"/>
              <a:t>informes </a:t>
            </a:r>
            <a:r>
              <a:rPr lang="es-MX" sz="1000" dirty="0"/>
              <a:t>de este tipo a menudo ha seguido rutas no muy bien definidas y no siempre ha mostrado transparencia. En años recientes, la falta de confiabilidad de las investigaciones previas ha resultado en el desarrollo de estimados más confiables, teniendo como objetivo </a:t>
            </a:r>
            <a:r>
              <a:rPr lang="es-MX" sz="1000" dirty="0" smtClean="0"/>
              <a:t>explicar la </a:t>
            </a:r>
            <a:r>
              <a:rPr lang="es-MX" sz="1000" dirty="0"/>
              <a:t>complejidad de dicho fenómeno. </a:t>
            </a:r>
            <a:endParaRPr lang="es-MX" sz="1050" dirty="0">
              <a:latin typeface="Calibri" panose="020F0502020204030204" pitchFamily="34" charset="0"/>
            </a:endParaRPr>
          </a:p>
        </p:txBody>
      </p:sp>
      <p:sp>
        <p:nvSpPr>
          <p:cNvPr id="8" name="Subtítulo 2"/>
          <p:cNvSpPr txBox="1">
            <a:spLocks/>
          </p:cNvSpPr>
          <p:nvPr/>
        </p:nvSpPr>
        <p:spPr>
          <a:xfrm>
            <a:off x="804762" y="177497"/>
            <a:ext cx="6204439" cy="861420"/>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r>
              <a:rPr lang="en-US" dirty="0" smtClean="0">
                <a:solidFill>
                  <a:srgbClr val="FF0000"/>
                </a:solidFill>
              </a:rPr>
              <a:t>Topic: sociology     /     </a:t>
            </a:r>
            <a:r>
              <a:rPr lang="es-MX" dirty="0" smtClean="0">
                <a:solidFill>
                  <a:srgbClr val="FF0000"/>
                </a:solidFill>
              </a:rPr>
              <a:t>tema: sociología </a:t>
            </a:r>
            <a:endParaRPr lang="es-MX" dirty="0">
              <a:solidFill>
                <a:srgbClr val="FF0000"/>
              </a:solidFill>
            </a:endParaRPr>
          </a:p>
        </p:txBody>
      </p:sp>
      <p:sp>
        <p:nvSpPr>
          <p:cNvPr id="11" name="Subtítulo 2"/>
          <p:cNvSpPr>
            <a:spLocks noGrp="1"/>
          </p:cNvSpPr>
          <p:nvPr>
            <p:ph type="subTitle" idx="1"/>
          </p:nvPr>
        </p:nvSpPr>
        <p:spPr>
          <a:xfrm>
            <a:off x="1209991" y="730162"/>
            <a:ext cx="3521917" cy="524114"/>
          </a:xfrm>
        </p:spPr>
        <p:txBody>
          <a:bodyPr>
            <a:normAutofit/>
          </a:bodyPr>
          <a:lstStyle/>
          <a:p>
            <a:pPr algn="ctr"/>
            <a:r>
              <a:rPr lang="en-US" sz="1600" dirty="0" smtClean="0">
                <a:solidFill>
                  <a:srgbClr val="00B050"/>
                </a:solidFill>
              </a:rPr>
              <a:t>Original text / </a:t>
            </a:r>
            <a:r>
              <a:rPr lang="es-MX" sz="1600" dirty="0" smtClean="0">
                <a:solidFill>
                  <a:srgbClr val="00B050"/>
                </a:solidFill>
              </a:rPr>
              <a:t>Texto original </a:t>
            </a:r>
            <a:endParaRPr lang="es-MX" sz="1600" dirty="0">
              <a:solidFill>
                <a:srgbClr val="00B050"/>
              </a:solidFill>
            </a:endParaRPr>
          </a:p>
        </p:txBody>
      </p:sp>
      <p:sp>
        <p:nvSpPr>
          <p:cNvPr id="12" name="Subtítulo 2"/>
          <p:cNvSpPr txBox="1">
            <a:spLocks/>
          </p:cNvSpPr>
          <p:nvPr/>
        </p:nvSpPr>
        <p:spPr>
          <a:xfrm>
            <a:off x="5386006" y="753504"/>
            <a:ext cx="4038251" cy="513835"/>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en-US" sz="1600" cap="none" dirty="0">
                <a:solidFill>
                  <a:srgbClr val="00B050"/>
                </a:solidFill>
              </a:rPr>
              <a:t>T</a:t>
            </a:r>
            <a:r>
              <a:rPr lang="en-US" sz="1600" cap="none" dirty="0" smtClean="0">
                <a:solidFill>
                  <a:srgbClr val="00B050"/>
                </a:solidFill>
              </a:rPr>
              <a:t>ranslation / </a:t>
            </a:r>
            <a:r>
              <a:rPr lang="es-MX" sz="1600" cap="none" dirty="0">
                <a:solidFill>
                  <a:srgbClr val="00B050"/>
                </a:solidFill>
              </a:rPr>
              <a:t>T</a:t>
            </a:r>
            <a:r>
              <a:rPr lang="es-MX" sz="1600" cap="none" dirty="0" smtClean="0">
                <a:solidFill>
                  <a:srgbClr val="00B050"/>
                </a:solidFill>
              </a:rPr>
              <a:t>raducción </a:t>
            </a:r>
            <a:endParaRPr lang="es-MX" sz="1600" cap="none" dirty="0">
              <a:solidFill>
                <a:srgbClr val="00B050"/>
              </a:solidFill>
            </a:endParaRPr>
          </a:p>
        </p:txBody>
      </p:sp>
    </p:spTree>
    <p:extLst>
      <p:ext uri="{BB962C8B-B14F-4D97-AF65-F5344CB8AC3E}">
        <p14:creationId xmlns:p14="http://schemas.microsoft.com/office/powerpoint/2010/main" val="1371109983"/>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412650" y="1378040"/>
            <a:ext cx="1521721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MX"/>
          </a:p>
        </p:txBody>
      </p:sp>
      <p:sp>
        <p:nvSpPr>
          <p:cNvPr id="8" name="CuadroTexto 7"/>
          <p:cNvSpPr txBox="1"/>
          <p:nvPr/>
        </p:nvSpPr>
        <p:spPr>
          <a:xfrm>
            <a:off x="1180712" y="1254276"/>
            <a:ext cx="3850783" cy="2677656"/>
          </a:xfrm>
          <a:prstGeom prst="rect">
            <a:avLst/>
          </a:prstGeom>
          <a:noFill/>
        </p:spPr>
        <p:txBody>
          <a:bodyPr wrap="square" rtlCol="0">
            <a:spAutoFit/>
          </a:bodyPr>
          <a:lstStyle/>
          <a:p>
            <a:r>
              <a:rPr lang="en-US" sz="1050" dirty="0"/>
              <a:t>SEROTYPE COVERAGE</a:t>
            </a:r>
            <a:endParaRPr lang="es-MX" sz="1050" dirty="0"/>
          </a:p>
          <a:p>
            <a:pPr algn="just"/>
            <a:r>
              <a:rPr lang="en-US" sz="1050" dirty="0"/>
              <a:t>XXXX is a polysaccharide pneumococcal vaccine (PPV) indicated for vaccination against pneumococcal disease (such as pneumonia and invasive pneumococcal disease) caused by those serotypes in the vaccine.</a:t>
            </a:r>
            <a:endParaRPr lang="es-MX" sz="1050" dirty="0"/>
          </a:p>
          <a:p>
            <a:pPr algn="just"/>
            <a:r>
              <a:rPr lang="en-US" sz="1050" dirty="0"/>
              <a:t> </a:t>
            </a:r>
            <a:endParaRPr lang="es-MX" sz="1050" dirty="0"/>
          </a:p>
          <a:p>
            <a:pPr algn="just"/>
            <a:r>
              <a:rPr lang="en-US" sz="1050" dirty="0"/>
              <a:t>It is appropriate for routine vaccination of adults 50 years or older, or high risk persons 2 years or older.</a:t>
            </a:r>
            <a:endParaRPr lang="es-MX" sz="1050" dirty="0"/>
          </a:p>
          <a:p>
            <a:pPr algn="just"/>
            <a:r>
              <a:rPr lang="en-US" sz="1050" dirty="0"/>
              <a:t> </a:t>
            </a:r>
            <a:endParaRPr lang="es-MX" sz="1050" dirty="0"/>
          </a:p>
          <a:p>
            <a:pPr algn="just"/>
            <a:r>
              <a:rPr lang="en-US" sz="1050" dirty="0"/>
              <a:t>May be co-administered with trivalent influenza vaccine without an increase in side effects or decreased immune response to either vaccine.</a:t>
            </a:r>
            <a:endParaRPr lang="es-MX" sz="1050" dirty="0"/>
          </a:p>
          <a:p>
            <a:pPr algn="just"/>
            <a:r>
              <a:rPr lang="en-US" sz="1050" dirty="0"/>
              <a:t> </a:t>
            </a:r>
            <a:endParaRPr lang="es-MX" sz="1050" dirty="0"/>
          </a:p>
          <a:p>
            <a:pPr algn="just"/>
            <a:r>
              <a:rPr lang="en-US" sz="1050" dirty="0"/>
              <a:t>Meta-analysis of 9 RCTs showed efficacy in reducing the frequency of non </a:t>
            </a:r>
            <a:r>
              <a:rPr lang="en-US" sz="1050" dirty="0" err="1"/>
              <a:t>bacteremic</a:t>
            </a:r>
            <a:r>
              <a:rPr lang="en-US" sz="1050" dirty="0"/>
              <a:t> pneumonia in low-risk groups, but not in high-risk </a:t>
            </a:r>
            <a:r>
              <a:rPr lang="en-US" sz="1050" dirty="0" smtClean="0"/>
              <a:t>groups.</a:t>
            </a:r>
            <a:endParaRPr lang="es-MX" sz="1050" dirty="0">
              <a:latin typeface="Calibri" panose="020F0502020204030204" pitchFamily="34" charset="0"/>
            </a:endParaRPr>
          </a:p>
        </p:txBody>
      </p:sp>
      <p:sp>
        <p:nvSpPr>
          <p:cNvPr id="9" name="CuadroTexto 8"/>
          <p:cNvSpPr txBox="1"/>
          <p:nvPr/>
        </p:nvSpPr>
        <p:spPr>
          <a:xfrm>
            <a:off x="5577437" y="1267581"/>
            <a:ext cx="3850783" cy="3016210"/>
          </a:xfrm>
          <a:prstGeom prst="rect">
            <a:avLst/>
          </a:prstGeom>
          <a:noFill/>
        </p:spPr>
        <p:txBody>
          <a:bodyPr wrap="square" rtlCol="0">
            <a:spAutoFit/>
          </a:bodyPr>
          <a:lstStyle/>
          <a:p>
            <a:r>
              <a:rPr lang="es-MX" sz="1000" dirty="0"/>
              <a:t>COBERTURA DEL SEROTIPO</a:t>
            </a:r>
          </a:p>
          <a:p>
            <a:pPr algn="just"/>
            <a:r>
              <a:rPr lang="es-MX" sz="1000" dirty="0"/>
              <a:t>XXXX es una vacuna </a:t>
            </a:r>
            <a:r>
              <a:rPr lang="es-MX" sz="1000" dirty="0" err="1"/>
              <a:t>neumocócica</a:t>
            </a:r>
            <a:r>
              <a:rPr lang="es-MX" sz="1000" dirty="0"/>
              <a:t> </a:t>
            </a:r>
            <a:r>
              <a:rPr lang="es-MX" sz="1000" dirty="0" err="1"/>
              <a:t>polisacárida</a:t>
            </a:r>
            <a:r>
              <a:rPr lang="es-MX" sz="1000" dirty="0"/>
              <a:t> (VPN) indicada para la vacunación contra la enfermedad </a:t>
            </a:r>
            <a:r>
              <a:rPr lang="es-MX" sz="1000" dirty="0" err="1"/>
              <a:t>neumocócica</a:t>
            </a:r>
            <a:r>
              <a:rPr lang="es-MX" sz="1000" dirty="0"/>
              <a:t> (como la neumonía y la enfermedad </a:t>
            </a:r>
            <a:r>
              <a:rPr lang="es-MX" sz="1000" dirty="0" err="1"/>
              <a:t>neumocócica</a:t>
            </a:r>
            <a:r>
              <a:rPr lang="es-MX" sz="1000" dirty="0"/>
              <a:t> invasiva) causada por dichos serotipos en la vacuna</a:t>
            </a:r>
            <a:r>
              <a:rPr lang="es-MX" sz="1000" dirty="0" smtClean="0"/>
              <a:t>.</a:t>
            </a:r>
            <a:r>
              <a:rPr lang="es-MX" sz="1000" dirty="0"/>
              <a:t> </a:t>
            </a:r>
          </a:p>
          <a:p>
            <a:pPr algn="just"/>
            <a:r>
              <a:rPr lang="es-MX" sz="1000" dirty="0"/>
              <a:t> </a:t>
            </a:r>
          </a:p>
          <a:p>
            <a:pPr algn="just"/>
            <a:r>
              <a:rPr lang="es-MX" sz="1000" dirty="0"/>
              <a:t>Resulta adecuado para la vacunación de rutina de los adultos de 50 años o más, o de las personas de 2 años o más que pertenezcan al grupo de alto riesgo. </a:t>
            </a:r>
          </a:p>
          <a:p>
            <a:pPr algn="just"/>
            <a:r>
              <a:rPr lang="es-MX" sz="1000" dirty="0"/>
              <a:t> </a:t>
            </a:r>
          </a:p>
          <a:p>
            <a:pPr algn="just"/>
            <a:r>
              <a:rPr lang="es-MX" sz="1000" dirty="0" smtClean="0"/>
              <a:t>Se </a:t>
            </a:r>
            <a:r>
              <a:rPr lang="es-MX" sz="1000" dirty="0"/>
              <a:t>puede administrar conjuntamente con la vacuna trivalente para la influenza sin que se presente un aumento en los efectos secundarios ni una disminución en la respuesta inmunitaria a cualquiera de las vacunas. </a:t>
            </a:r>
          </a:p>
          <a:p>
            <a:pPr algn="just"/>
            <a:r>
              <a:rPr lang="es-MX" sz="1000" dirty="0"/>
              <a:t> </a:t>
            </a:r>
          </a:p>
          <a:p>
            <a:pPr algn="just"/>
            <a:r>
              <a:rPr lang="es-MX" sz="1000" dirty="0"/>
              <a:t>El meta-análisis de los 9 ensayos aleatorios controlados demostró su eficacia en la reducción de la incidencia de la neumonía no </a:t>
            </a:r>
            <a:r>
              <a:rPr lang="es-MX" sz="1000" dirty="0" err="1"/>
              <a:t>bacteriémica</a:t>
            </a:r>
            <a:r>
              <a:rPr lang="es-MX" sz="1000" dirty="0"/>
              <a:t> en los grupos de bajo riesgo, aunque esto no sucedió en los grupos de alto riesgo.</a:t>
            </a:r>
            <a:endParaRPr lang="es-MX" sz="1000" dirty="0">
              <a:latin typeface="Calibri" panose="020F0502020204030204" pitchFamily="34" charset="0"/>
            </a:endParaRPr>
          </a:p>
        </p:txBody>
      </p:sp>
      <p:sp>
        <p:nvSpPr>
          <p:cNvPr id="7" name="Subtítulo 2"/>
          <p:cNvSpPr txBox="1">
            <a:spLocks/>
          </p:cNvSpPr>
          <p:nvPr/>
        </p:nvSpPr>
        <p:spPr>
          <a:xfrm>
            <a:off x="1013382" y="185946"/>
            <a:ext cx="6489447" cy="861420"/>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r>
              <a:rPr lang="en-US" dirty="0" smtClean="0">
                <a:solidFill>
                  <a:srgbClr val="FF0000"/>
                </a:solidFill>
              </a:rPr>
              <a:t>Topic: pharmaceutical     /     </a:t>
            </a:r>
            <a:r>
              <a:rPr lang="es-MX" dirty="0" smtClean="0">
                <a:solidFill>
                  <a:srgbClr val="FF0000"/>
                </a:solidFill>
              </a:rPr>
              <a:t>tema: farmacéutica</a:t>
            </a:r>
            <a:endParaRPr lang="es-MX" dirty="0">
              <a:solidFill>
                <a:srgbClr val="FF0000"/>
              </a:solidFill>
            </a:endParaRPr>
          </a:p>
        </p:txBody>
      </p:sp>
      <p:sp>
        <p:nvSpPr>
          <p:cNvPr id="12" name="Subtítulo 2"/>
          <p:cNvSpPr>
            <a:spLocks noGrp="1"/>
          </p:cNvSpPr>
          <p:nvPr>
            <p:ph type="subTitle" idx="1"/>
          </p:nvPr>
        </p:nvSpPr>
        <p:spPr>
          <a:xfrm>
            <a:off x="1180712" y="730162"/>
            <a:ext cx="3521917" cy="524114"/>
          </a:xfrm>
        </p:spPr>
        <p:txBody>
          <a:bodyPr>
            <a:normAutofit/>
          </a:bodyPr>
          <a:lstStyle/>
          <a:p>
            <a:pPr algn="ctr"/>
            <a:r>
              <a:rPr lang="en-US" sz="1600" dirty="0" smtClean="0">
                <a:solidFill>
                  <a:srgbClr val="00B050"/>
                </a:solidFill>
              </a:rPr>
              <a:t>Original text / </a:t>
            </a:r>
            <a:r>
              <a:rPr lang="es-MX" sz="1600" dirty="0" smtClean="0">
                <a:solidFill>
                  <a:srgbClr val="00B050"/>
                </a:solidFill>
              </a:rPr>
              <a:t>Texto original </a:t>
            </a:r>
            <a:endParaRPr lang="es-MX" sz="1600" dirty="0">
              <a:solidFill>
                <a:srgbClr val="00B050"/>
              </a:solidFill>
            </a:endParaRPr>
          </a:p>
        </p:txBody>
      </p:sp>
      <p:sp>
        <p:nvSpPr>
          <p:cNvPr id="13" name="Subtítulo 2"/>
          <p:cNvSpPr txBox="1">
            <a:spLocks/>
          </p:cNvSpPr>
          <p:nvPr/>
        </p:nvSpPr>
        <p:spPr>
          <a:xfrm>
            <a:off x="5389969" y="699894"/>
            <a:ext cx="4038251" cy="513835"/>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en-US" sz="1600" cap="none" dirty="0">
                <a:solidFill>
                  <a:srgbClr val="00B050"/>
                </a:solidFill>
              </a:rPr>
              <a:t>T</a:t>
            </a:r>
            <a:r>
              <a:rPr lang="en-US" sz="1600" cap="none" dirty="0" smtClean="0">
                <a:solidFill>
                  <a:srgbClr val="00B050"/>
                </a:solidFill>
              </a:rPr>
              <a:t>ranslation / </a:t>
            </a:r>
            <a:r>
              <a:rPr lang="es-MX" sz="1600" cap="none" dirty="0">
                <a:solidFill>
                  <a:srgbClr val="00B050"/>
                </a:solidFill>
              </a:rPr>
              <a:t>T</a:t>
            </a:r>
            <a:r>
              <a:rPr lang="es-MX" sz="1600" cap="none" dirty="0" smtClean="0">
                <a:solidFill>
                  <a:srgbClr val="00B050"/>
                </a:solidFill>
              </a:rPr>
              <a:t>raducción </a:t>
            </a:r>
            <a:endParaRPr lang="es-MX" sz="1600" cap="none" dirty="0">
              <a:solidFill>
                <a:srgbClr val="00B050"/>
              </a:solidFill>
            </a:endParaRPr>
          </a:p>
        </p:txBody>
      </p:sp>
    </p:spTree>
    <p:extLst>
      <p:ext uri="{BB962C8B-B14F-4D97-AF65-F5344CB8AC3E}">
        <p14:creationId xmlns:p14="http://schemas.microsoft.com/office/powerpoint/2010/main" val="98408425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412650" y="1378040"/>
            <a:ext cx="1521721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MX"/>
          </a:p>
        </p:txBody>
      </p:sp>
      <p:sp>
        <p:nvSpPr>
          <p:cNvPr id="8" name="CuadroTexto 7"/>
          <p:cNvSpPr txBox="1"/>
          <p:nvPr/>
        </p:nvSpPr>
        <p:spPr>
          <a:xfrm>
            <a:off x="1180712" y="1254276"/>
            <a:ext cx="3850783" cy="4131900"/>
          </a:xfrm>
          <a:prstGeom prst="rect">
            <a:avLst/>
          </a:prstGeom>
          <a:noFill/>
        </p:spPr>
        <p:txBody>
          <a:bodyPr wrap="square" rtlCol="0">
            <a:spAutoFit/>
          </a:bodyPr>
          <a:lstStyle/>
          <a:p>
            <a:pPr algn="just"/>
            <a:r>
              <a:rPr lang="en-US" sz="1050" dirty="0"/>
              <a:t>The Basle Committee on Banking Supervision, representing the consensus of major international regulators, has sent clear signals to banking institutions concerning risk management attention and capital adequacy to sufficiently support their credit, market and operational risks</a:t>
            </a:r>
            <a:r>
              <a:rPr lang="en-US" sz="1050" dirty="0" smtClean="0"/>
              <a:t>.</a:t>
            </a:r>
          </a:p>
          <a:p>
            <a:pPr algn="just"/>
            <a:endParaRPr lang="es-MX" sz="1050" dirty="0"/>
          </a:p>
          <a:p>
            <a:pPr algn="just"/>
            <a:r>
              <a:rPr lang="en-US" sz="1050" dirty="0"/>
              <a:t>The National Banking and Securities Commission (CNBV) has also issued the </a:t>
            </a:r>
            <a:r>
              <a:rPr lang="en-US" sz="1050" i="1" dirty="0"/>
              <a:t>General Character Dispositions Applicable to Credit Institutions</a:t>
            </a:r>
            <a:r>
              <a:rPr lang="en-US" sz="1050" dirty="0"/>
              <a:t> Circular, retaking principles formerly published in the </a:t>
            </a:r>
            <a:r>
              <a:rPr lang="en-US" sz="1050" i="1" dirty="0"/>
              <a:t>Prudential Character Dispositions on Integral Risk Management Matters Applicable to Banking Institutions</a:t>
            </a:r>
            <a:r>
              <a:rPr lang="en-US" sz="1050" dirty="0"/>
              <a:t> Circular.  Apart from detailed duties related to technological and legal risks (both considered as contained under the </a:t>
            </a:r>
            <a:r>
              <a:rPr lang="en-US" sz="1050" dirty="0" err="1"/>
              <a:t>OpR</a:t>
            </a:r>
            <a:r>
              <a:rPr lang="en-US" sz="1050" dirty="0"/>
              <a:t> thematic coverage), this Circular states in relation to ORM, that banking institutions shall</a:t>
            </a:r>
            <a:r>
              <a:rPr lang="en-US" sz="1050" dirty="0" smtClean="0"/>
              <a:t>:</a:t>
            </a:r>
          </a:p>
          <a:p>
            <a:pPr algn="just"/>
            <a:endParaRPr lang="en-US" sz="1050" dirty="0" smtClean="0"/>
          </a:p>
          <a:p>
            <a:pPr marL="228600" lvl="0" indent="-228600" algn="just">
              <a:buFont typeface="+mj-lt"/>
              <a:buAutoNum type="alphaLcParenR"/>
            </a:pPr>
            <a:r>
              <a:rPr lang="en-US" sz="1050" dirty="0" smtClean="0"/>
              <a:t>Identify </a:t>
            </a:r>
            <a:r>
              <a:rPr lang="en-US" sz="1050" dirty="0"/>
              <a:t>and document processes describing duties </a:t>
            </a:r>
            <a:r>
              <a:rPr lang="en-US" sz="1050" dirty="0" smtClean="0"/>
              <a:t>to </a:t>
            </a:r>
            <a:r>
              <a:rPr lang="en-US" sz="1050" dirty="0"/>
              <a:t>be performed by each unit.</a:t>
            </a:r>
            <a:endParaRPr lang="es-MX" sz="1050" dirty="0"/>
          </a:p>
          <a:p>
            <a:pPr marL="228600" lvl="0" indent="-228600" algn="just">
              <a:buFont typeface="+mj-lt"/>
              <a:buAutoNum type="alphaLcParenR"/>
            </a:pPr>
            <a:r>
              <a:rPr lang="en-US" sz="1050" dirty="0" smtClean="0"/>
              <a:t>Identify </a:t>
            </a:r>
            <a:r>
              <a:rPr lang="en-US" sz="1050" dirty="0"/>
              <a:t>and document operational risks implicit in such processes.</a:t>
            </a:r>
            <a:endParaRPr lang="es-MX" sz="1050" dirty="0"/>
          </a:p>
          <a:p>
            <a:pPr marL="228600" indent="-228600" algn="just">
              <a:buFont typeface="+mj-lt"/>
              <a:buAutoNum type="alphaLcParenR"/>
            </a:pPr>
            <a:r>
              <a:rPr lang="en-US" sz="1050" dirty="0" smtClean="0"/>
              <a:t>Assess </a:t>
            </a:r>
            <a:r>
              <a:rPr lang="en-US" sz="1050" dirty="0"/>
              <a:t>and report the consequences that may be caused to the business by the </a:t>
            </a:r>
            <a:r>
              <a:rPr lang="en-US" sz="1050" dirty="0" smtClean="0"/>
              <a:t>occurrence </a:t>
            </a:r>
            <a:r>
              <a:rPr lang="en-US" sz="1050" dirty="0"/>
              <a:t>of identified risks, and notify the people in charge of involved units of the results, so that different risk control measures will be assessed.</a:t>
            </a:r>
            <a:endParaRPr lang="es-MX" sz="1050" dirty="0">
              <a:latin typeface="Calibri" panose="020F0502020204030204" pitchFamily="34" charset="0"/>
            </a:endParaRPr>
          </a:p>
        </p:txBody>
      </p:sp>
      <p:sp>
        <p:nvSpPr>
          <p:cNvPr id="9" name="CuadroTexto 8"/>
          <p:cNvSpPr txBox="1"/>
          <p:nvPr/>
        </p:nvSpPr>
        <p:spPr>
          <a:xfrm>
            <a:off x="5725640" y="1254276"/>
            <a:ext cx="3850783" cy="4862870"/>
          </a:xfrm>
          <a:prstGeom prst="rect">
            <a:avLst/>
          </a:prstGeom>
          <a:noFill/>
        </p:spPr>
        <p:txBody>
          <a:bodyPr wrap="square" rtlCol="0">
            <a:spAutoFit/>
          </a:bodyPr>
          <a:lstStyle/>
          <a:p>
            <a:pPr algn="just"/>
            <a:r>
              <a:rPr lang="es-MX" sz="1000" dirty="0"/>
              <a:t>El Comité de Basilea de Supervisión Bancaria, el cual representa el consenso de los principales organismos reguladores internacionales, ha dado indicaciones claras a las instituciones bancarias con respecto a la atención de la administración de riesgos y </a:t>
            </a:r>
            <a:r>
              <a:rPr lang="es-MX" sz="1000" dirty="0" smtClean="0"/>
              <a:t>a la </a:t>
            </a:r>
            <a:r>
              <a:rPr lang="es-MX" sz="1000" dirty="0"/>
              <a:t>adecuación de capital con el fin de respaldar sus riesgos de crédito, de mercado y operativos. </a:t>
            </a:r>
          </a:p>
          <a:p>
            <a:pPr algn="just"/>
            <a:r>
              <a:rPr lang="es-MX" sz="1000" dirty="0"/>
              <a:t> </a:t>
            </a:r>
          </a:p>
          <a:p>
            <a:pPr algn="just"/>
            <a:r>
              <a:rPr lang="es-MX" sz="1000" dirty="0"/>
              <a:t>La Comisión Nacional Bancaria y de Valores (CNBV) también ha expedido la Circular </a:t>
            </a:r>
            <a:r>
              <a:rPr lang="es-MX" sz="1000" i="1" dirty="0"/>
              <a:t>de Disposiciones de Carácter </a:t>
            </a:r>
            <a:r>
              <a:rPr lang="es-MX" sz="1000" i="1" dirty="0" smtClean="0"/>
              <a:t> General </a:t>
            </a:r>
            <a:r>
              <a:rPr lang="es-MX" sz="1000" i="1" dirty="0"/>
              <a:t>Aplicables a las Instituciones de Crédito</a:t>
            </a:r>
            <a:r>
              <a:rPr lang="es-MX" sz="1000" dirty="0"/>
              <a:t>, </a:t>
            </a:r>
            <a:r>
              <a:rPr lang="es-MX" sz="1000" dirty="0" smtClean="0"/>
              <a:t>la </a:t>
            </a:r>
            <a:r>
              <a:rPr lang="es-MX" sz="1000" dirty="0"/>
              <a:t>cual retoma los principios publicados con anterioridad en la Circular </a:t>
            </a:r>
            <a:r>
              <a:rPr lang="es-MX" sz="1000" i="1" dirty="0"/>
              <a:t>de Disposiciones de Carácter Prudencial en Materia de Administración Integral de Riesgos Aplicables a las Instituciones Bancarias</a:t>
            </a:r>
            <a:r>
              <a:rPr lang="es-MX" sz="1000" dirty="0"/>
              <a:t>. Aparte de los deberes descritos relacionados con los riesgos tecnológicos y con los riesgos legales (ambos de los cuales se consideran incluidos bajo la cobertura temática de riesgos operativos), dicha Circular afirma en relación a la Administración de Riesgos Operativos, que las instituciones bancarias deberán:</a:t>
            </a:r>
          </a:p>
          <a:p>
            <a:pPr algn="just"/>
            <a:r>
              <a:rPr lang="es-MX" sz="1000" dirty="0"/>
              <a:t> </a:t>
            </a:r>
          </a:p>
          <a:p>
            <a:pPr marL="228600" indent="-228600" algn="just">
              <a:buFont typeface="+mj-lt"/>
              <a:buAutoNum type="alphaLcParenR"/>
            </a:pPr>
            <a:r>
              <a:rPr lang="es-MX" sz="1000" dirty="0" smtClean="0"/>
              <a:t>Identificar </a:t>
            </a:r>
            <a:r>
              <a:rPr lang="es-MX" sz="1000" dirty="0"/>
              <a:t>y documentar los procesos que describan las tareas que cada unidad deberá desempeñar.</a:t>
            </a:r>
          </a:p>
          <a:p>
            <a:pPr marL="228600" indent="-228600" algn="just">
              <a:buFont typeface="+mj-lt"/>
              <a:buAutoNum type="alphaLcParenR"/>
            </a:pPr>
            <a:r>
              <a:rPr lang="es-MX" sz="1000" dirty="0" smtClean="0"/>
              <a:t>Identificar </a:t>
            </a:r>
            <a:r>
              <a:rPr lang="es-MX" sz="1000" dirty="0"/>
              <a:t>y documentar los riesgos operativos </a:t>
            </a:r>
            <a:r>
              <a:rPr lang="es-MX" sz="1000" dirty="0" smtClean="0"/>
              <a:t>implícitos </a:t>
            </a:r>
            <a:r>
              <a:rPr lang="es-MX" sz="1000" dirty="0"/>
              <a:t>en dichos procesos.</a:t>
            </a:r>
          </a:p>
          <a:p>
            <a:pPr marL="228600" indent="-228600" algn="just">
              <a:buFont typeface="+mj-lt"/>
              <a:buAutoNum type="alphaLcParenR"/>
            </a:pPr>
            <a:r>
              <a:rPr lang="es-MX" sz="1000" dirty="0" smtClean="0"/>
              <a:t>Evaluar </a:t>
            </a:r>
            <a:r>
              <a:rPr lang="es-MX" sz="1000" dirty="0"/>
              <a:t>y reportar las consecuencias que pudiera sufrir la empresa  por la aparición de los riesgos identificados, y notificar a los responsables de las unidades involucradas sobre los resultados con el fin de evaluar diferentes medidas de control de riesgos.</a:t>
            </a:r>
            <a:endParaRPr lang="es-MX" sz="1000" dirty="0">
              <a:latin typeface="Calibri" panose="020F0502020204030204" pitchFamily="34" charset="0"/>
            </a:endParaRPr>
          </a:p>
        </p:txBody>
      </p:sp>
      <p:sp>
        <p:nvSpPr>
          <p:cNvPr id="10" name="Subtítulo 2"/>
          <p:cNvSpPr txBox="1">
            <a:spLocks/>
          </p:cNvSpPr>
          <p:nvPr/>
        </p:nvSpPr>
        <p:spPr>
          <a:xfrm>
            <a:off x="817441" y="186744"/>
            <a:ext cx="7308844" cy="861420"/>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r>
              <a:rPr lang="en-US" dirty="0" smtClean="0">
                <a:solidFill>
                  <a:srgbClr val="FF0000"/>
                </a:solidFill>
              </a:rPr>
              <a:t>Topic: financial-legal     /     </a:t>
            </a:r>
            <a:r>
              <a:rPr lang="es-MX" dirty="0" smtClean="0">
                <a:solidFill>
                  <a:srgbClr val="FF0000"/>
                </a:solidFill>
              </a:rPr>
              <a:t>TEMA: FINANCIERO-JURÍDICO</a:t>
            </a:r>
            <a:endParaRPr lang="es-MX" dirty="0">
              <a:solidFill>
                <a:srgbClr val="FF0000"/>
              </a:solidFill>
            </a:endParaRPr>
          </a:p>
        </p:txBody>
      </p:sp>
      <p:sp>
        <p:nvSpPr>
          <p:cNvPr id="13" name="Subtítulo 2"/>
          <p:cNvSpPr>
            <a:spLocks noGrp="1"/>
          </p:cNvSpPr>
          <p:nvPr>
            <p:ph type="subTitle" idx="1"/>
          </p:nvPr>
        </p:nvSpPr>
        <p:spPr>
          <a:xfrm>
            <a:off x="1345144" y="730162"/>
            <a:ext cx="3521917" cy="524114"/>
          </a:xfrm>
        </p:spPr>
        <p:txBody>
          <a:bodyPr>
            <a:normAutofit/>
          </a:bodyPr>
          <a:lstStyle/>
          <a:p>
            <a:pPr algn="ctr"/>
            <a:r>
              <a:rPr lang="en-US" sz="1600" dirty="0" smtClean="0">
                <a:solidFill>
                  <a:srgbClr val="00B050"/>
                </a:solidFill>
              </a:rPr>
              <a:t>Original text / </a:t>
            </a:r>
            <a:r>
              <a:rPr lang="es-MX" sz="1600" dirty="0" smtClean="0">
                <a:solidFill>
                  <a:srgbClr val="00B050"/>
                </a:solidFill>
              </a:rPr>
              <a:t>Texto original </a:t>
            </a:r>
            <a:endParaRPr lang="es-MX" sz="1600" dirty="0">
              <a:solidFill>
                <a:srgbClr val="00B050"/>
              </a:solidFill>
            </a:endParaRPr>
          </a:p>
        </p:txBody>
      </p:sp>
      <p:sp>
        <p:nvSpPr>
          <p:cNvPr id="14" name="Subtítulo 2"/>
          <p:cNvSpPr txBox="1">
            <a:spLocks/>
          </p:cNvSpPr>
          <p:nvPr/>
        </p:nvSpPr>
        <p:spPr>
          <a:xfrm>
            <a:off x="5559198" y="761149"/>
            <a:ext cx="4038251" cy="513835"/>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en-US" sz="1600" cap="none" dirty="0">
                <a:solidFill>
                  <a:srgbClr val="00B050"/>
                </a:solidFill>
              </a:rPr>
              <a:t>T</a:t>
            </a:r>
            <a:r>
              <a:rPr lang="en-US" sz="1600" cap="none" dirty="0" smtClean="0">
                <a:solidFill>
                  <a:srgbClr val="00B050"/>
                </a:solidFill>
              </a:rPr>
              <a:t>ranslation / </a:t>
            </a:r>
            <a:r>
              <a:rPr lang="es-MX" sz="1600" cap="none" dirty="0">
                <a:solidFill>
                  <a:srgbClr val="00B050"/>
                </a:solidFill>
              </a:rPr>
              <a:t>T</a:t>
            </a:r>
            <a:r>
              <a:rPr lang="es-MX" sz="1600" cap="none" dirty="0" smtClean="0">
                <a:solidFill>
                  <a:srgbClr val="00B050"/>
                </a:solidFill>
              </a:rPr>
              <a:t>raducción </a:t>
            </a:r>
            <a:endParaRPr lang="es-MX" sz="1600" cap="none" dirty="0">
              <a:solidFill>
                <a:srgbClr val="00B050"/>
              </a:solidFill>
            </a:endParaRPr>
          </a:p>
        </p:txBody>
      </p:sp>
    </p:spTree>
    <p:extLst>
      <p:ext uri="{BB962C8B-B14F-4D97-AF65-F5344CB8AC3E}">
        <p14:creationId xmlns:p14="http://schemas.microsoft.com/office/powerpoint/2010/main" val="2259108056"/>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412650" y="1378040"/>
            <a:ext cx="1521721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MX"/>
          </a:p>
        </p:txBody>
      </p:sp>
      <p:sp>
        <p:nvSpPr>
          <p:cNvPr id="8" name="CuadroTexto 7"/>
          <p:cNvSpPr txBox="1"/>
          <p:nvPr/>
        </p:nvSpPr>
        <p:spPr>
          <a:xfrm>
            <a:off x="609560" y="1051012"/>
            <a:ext cx="4344325" cy="5355312"/>
          </a:xfrm>
          <a:prstGeom prst="rect">
            <a:avLst/>
          </a:prstGeom>
          <a:noFill/>
        </p:spPr>
        <p:txBody>
          <a:bodyPr wrap="square" rtlCol="0">
            <a:spAutoFit/>
          </a:bodyPr>
          <a:lstStyle/>
          <a:p>
            <a:pPr algn="just"/>
            <a:r>
              <a:rPr lang="es-MX" sz="900" dirty="0"/>
              <a:t>En la Ciudad de Aguascalientes, Estado de Aguascalientes, a los ___ días del mes de Agosto del año dos mil once, Ante mí, </a:t>
            </a:r>
            <a:r>
              <a:rPr lang="es-MX" sz="900" b="1" u="sng" dirty="0"/>
              <a:t>LICENCIADO JESÚS PEREZ</a:t>
            </a:r>
            <a:r>
              <a:rPr lang="es-MX" sz="900" dirty="0"/>
              <a:t>, Notario Público Número Ochenta y Cinco de los del Estado, comparecen los señores </a:t>
            </a:r>
            <a:r>
              <a:rPr lang="es-MX" sz="900" b="1" u="sng" dirty="0"/>
              <a:t>JOHN DOE</a:t>
            </a:r>
            <a:r>
              <a:rPr lang="es-MX" sz="900" dirty="0"/>
              <a:t>, </a:t>
            </a:r>
            <a:r>
              <a:rPr lang="es-MX" sz="900" b="1" u="sng" dirty="0"/>
              <a:t>JUAN FRANCO ROSALES</a:t>
            </a:r>
            <a:r>
              <a:rPr lang="es-MX" sz="900" b="1" dirty="0"/>
              <a:t> </a:t>
            </a:r>
            <a:r>
              <a:rPr lang="es-MX" sz="900" dirty="0"/>
              <a:t>y </a:t>
            </a:r>
            <a:r>
              <a:rPr lang="es-MX" sz="900" b="1" u="sng" dirty="0"/>
              <a:t>FRANCISCO RAMÍREZ GARCÍA</a:t>
            </a:r>
            <a:r>
              <a:rPr lang="es-MX" sz="900" dirty="0"/>
              <a:t>, para constituir una </a:t>
            </a:r>
            <a:r>
              <a:rPr lang="es-MX" sz="900" b="1" u="sng" dirty="0"/>
              <a:t>SOCIEDAD DE RESPONSABILIDAD LIMITADA DE CAPITAL VARIABLE</a:t>
            </a:r>
            <a:r>
              <a:rPr lang="es-MX" sz="900" dirty="0"/>
              <a:t> que se denominará </a:t>
            </a:r>
            <a:r>
              <a:rPr lang="es-MX" sz="900" b="1" dirty="0"/>
              <a:t>“</a:t>
            </a:r>
            <a:r>
              <a:rPr lang="es-MX" sz="900" b="1" u="sng" dirty="0"/>
              <a:t>WWLK MEXICANA”</a:t>
            </a:r>
            <a:r>
              <a:rPr lang="es-MX" sz="900" dirty="0"/>
              <a:t>, la cual quedará sujeta a las disposiciones de las leyes mexicanas, de conformidad con los siguientes antecedentes y cláusulas: </a:t>
            </a:r>
            <a:endParaRPr lang="es-MX" sz="900" dirty="0" smtClean="0"/>
          </a:p>
          <a:p>
            <a:endParaRPr lang="es-MX" sz="900" dirty="0"/>
          </a:p>
          <a:p>
            <a:pPr algn="ctr"/>
            <a:r>
              <a:rPr lang="es-MX" sz="900" b="1" dirty="0"/>
              <a:t>A N T E C E D E N T E S:</a:t>
            </a:r>
            <a:endParaRPr lang="es-MX" sz="900" dirty="0"/>
          </a:p>
          <a:p>
            <a:pPr algn="just"/>
            <a:r>
              <a:rPr lang="es-MX" sz="900" b="1" dirty="0"/>
              <a:t>I.-</a:t>
            </a:r>
            <a:r>
              <a:rPr lang="es-MX" sz="900" dirty="0"/>
              <a:t> Con fecha tres de agosto de dos mil once, la Secretaría de Relaciones Exteriores extendió Permiso bajo el número 1283, Expediente número 2038, Folio número 12983, para la constitución de la Sociedad </a:t>
            </a:r>
            <a:r>
              <a:rPr lang="es-MX" sz="900" b="1" dirty="0"/>
              <a:t>“WWLK MEXICANA”</a:t>
            </a:r>
            <a:r>
              <a:rPr lang="es-MX" sz="900" dirty="0"/>
              <a:t>, </a:t>
            </a:r>
            <a:r>
              <a:rPr lang="es-MX" sz="900" b="1" dirty="0"/>
              <a:t>SOCIEDAD DE RESPONSABILIDAD LIMITADA DE CAPITAL VARIABLE</a:t>
            </a:r>
            <a:r>
              <a:rPr lang="es-MX" sz="900" dirty="0"/>
              <a:t>, en los términos del documento que se agregará al apéndice de esta escritura bajo la letra “A”.</a:t>
            </a:r>
          </a:p>
          <a:p>
            <a:pPr algn="just"/>
            <a:r>
              <a:rPr lang="es-MX" sz="900" b="1" dirty="0"/>
              <a:t>II.-</a:t>
            </a:r>
            <a:r>
              <a:rPr lang="es-MX" sz="900" dirty="0"/>
              <a:t> Manifiestan los otorgantes que con el objeto de formalizar el presente contrato constitutivo de sociedad a que se ha hecho mención, otorgan las siguientes: </a:t>
            </a:r>
          </a:p>
          <a:p>
            <a:pPr algn="ctr"/>
            <a:r>
              <a:rPr lang="es-MX" sz="900" b="1" dirty="0"/>
              <a:t>C L A U S U L A S:</a:t>
            </a:r>
            <a:endParaRPr lang="es-MX" sz="900" dirty="0"/>
          </a:p>
          <a:p>
            <a:pPr algn="just"/>
            <a:r>
              <a:rPr lang="es-MX" sz="900" b="1" dirty="0"/>
              <a:t>PRIMERA.-</a:t>
            </a:r>
            <a:r>
              <a:rPr lang="es-MX" sz="900" dirty="0"/>
              <a:t> Los señores </a:t>
            </a:r>
            <a:r>
              <a:rPr lang="es-MX" sz="900" b="1" dirty="0"/>
              <a:t>JOHN DOE</a:t>
            </a:r>
            <a:r>
              <a:rPr lang="es-MX" sz="900" dirty="0"/>
              <a:t>, </a:t>
            </a:r>
            <a:r>
              <a:rPr lang="es-MX" sz="900" b="1" dirty="0"/>
              <a:t>JUAN FRANCO ROSALES </a:t>
            </a:r>
            <a:r>
              <a:rPr lang="es-MX" sz="900" dirty="0"/>
              <a:t>y </a:t>
            </a:r>
            <a:r>
              <a:rPr lang="es-MX" sz="900" b="1" dirty="0" smtClean="0"/>
              <a:t>FRANCISCO </a:t>
            </a:r>
            <a:r>
              <a:rPr lang="es-MX" sz="900" b="1" dirty="0"/>
              <a:t>RAMÍREZ GARCÍA</a:t>
            </a:r>
            <a:r>
              <a:rPr lang="es-MX" sz="900" dirty="0"/>
              <a:t>, constituyen una Sociedad de Responsabilidad Limitada de Capital Variable que se denominará </a:t>
            </a:r>
            <a:r>
              <a:rPr lang="es-MX" sz="900" b="1" dirty="0"/>
              <a:t>“WWLK MEXICANA”</a:t>
            </a:r>
            <a:r>
              <a:rPr lang="es-MX" sz="900" dirty="0"/>
              <a:t>, que se regirá por los siguientes: </a:t>
            </a:r>
          </a:p>
          <a:p>
            <a:pPr algn="ctr"/>
            <a:r>
              <a:rPr lang="es-MX" sz="900" b="1" dirty="0"/>
              <a:t>E S T A T U T O S:</a:t>
            </a:r>
            <a:endParaRPr lang="es-MX" sz="900" dirty="0"/>
          </a:p>
          <a:p>
            <a:r>
              <a:rPr lang="es-MX" sz="900" b="1" dirty="0"/>
              <a:t>CAPITULO PRIMERO</a:t>
            </a:r>
            <a:r>
              <a:rPr lang="es-MX" sz="900" dirty="0"/>
              <a:t> - </a:t>
            </a:r>
            <a:r>
              <a:rPr lang="es-MX" sz="900" b="1" dirty="0"/>
              <a:t>DE LA DENOMINACIÓN, DURACIÓN, DOMICILIO, OBJETO</a:t>
            </a:r>
            <a:r>
              <a:rPr lang="es-MX" sz="900" dirty="0"/>
              <a:t> </a:t>
            </a:r>
            <a:r>
              <a:rPr lang="es-MX" sz="900" b="1" dirty="0"/>
              <a:t>Y NACIONALIDAD.</a:t>
            </a:r>
            <a:endParaRPr lang="es-MX" sz="900" dirty="0"/>
          </a:p>
          <a:p>
            <a:r>
              <a:rPr lang="es-MX" sz="900" b="1" dirty="0"/>
              <a:t> </a:t>
            </a:r>
            <a:endParaRPr lang="es-MX" sz="900" dirty="0"/>
          </a:p>
          <a:p>
            <a:pPr algn="just"/>
            <a:r>
              <a:rPr lang="es-MX" sz="900" b="1" dirty="0"/>
              <a:t>PRIMERO.- DENOMINACIÓN.-</a:t>
            </a:r>
            <a:r>
              <a:rPr lang="es-MX" sz="900" dirty="0"/>
              <a:t> La Sociedad se denominará </a:t>
            </a:r>
            <a:r>
              <a:rPr lang="es-MX" sz="900" b="1" dirty="0"/>
              <a:t>“WWLK</a:t>
            </a:r>
            <a:r>
              <a:rPr lang="es-MX" sz="900" b="1" u="sng" dirty="0"/>
              <a:t> </a:t>
            </a:r>
            <a:r>
              <a:rPr lang="es-MX" sz="900" b="1" dirty="0"/>
              <a:t>MEXICANA”</a:t>
            </a:r>
            <a:r>
              <a:rPr lang="es-MX" sz="900" dirty="0"/>
              <a:t>, e irá seguida de las palabras </a:t>
            </a:r>
            <a:r>
              <a:rPr lang="es-MX" sz="900" b="1" dirty="0"/>
              <a:t>“SOCIEDAD DE RESPONSABILIDAD LIMITADA DE CAPITAL VARIABLE”</a:t>
            </a:r>
            <a:r>
              <a:rPr lang="es-MX" sz="900" dirty="0"/>
              <a:t>, o de sus abreviaturas </a:t>
            </a:r>
            <a:r>
              <a:rPr lang="es-MX" sz="900" b="1" dirty="0"/>
              <a:t>“S. DE R.L. DE C.V.”</a:t>
            </a:r>
            <a:endParaRPr lang="es-MX" sz="900" dirty="0"/>
          </a:p>
          <a:p>
            <a:pPr algn="just"/>
            <a:r>
              <a:rPr lang="es-MX" sz="900" b="1" dirty="0"/>
              <a:t>SEGUNDO.- DURACIÓN.-</a:t>
            </a:r>
            <a:r>
              <a:rPr lang="es-MX" sz="900" dirty="0"/>
              <a:t> La duración de la Sociedad será de NOVENTA Y NUEVE AÑOS, contados a partir de la fecha de firma de esta escritura.</a:t>
            </a:r>
          </a:p>
          <a:p>
            <a:pPr algn="just"/>
            <a:r>
              <a:rPr lang="es-MX" sz="900" b="1" dirty="0"/>
              <a:t>TERCERO.-</a:t>
            </a:r>
            <a:r>
              <a:rPr lang="es-MX" sz="900" dirty="0"/>
              <a:t> </a:t>
            </a:r>
            <a:r>
              <a:rPr lang="es-MX" sz="900" b="1" dirty="0"/>
              <a:t>DOMICILIO.-</a:t>
            </a:r>
            <a:r>
              <a:rPr lang="es-MX" sz="900" dirty="0"/>
              <a:t> El domicilio de la Sociedad será la ciudad de AGUASCALIENTES, ESTADO DE AGUASCALIENTES, sin perjuicio de establecer sucursales, agencias, oficinas o representaciones en cualquier otro lugar de la República Mexicana o del Extranjero.</a:t>
            </a:r>
            <a:endParaRPr lang="es-MX" sz="900" dirty="0">
              <a:latin typeface="Calibri" panose="020F0502020204030204" pitchFamily="34" charset="0"/>
            </a:endParaRPr>
          </a:p>
        </p:txBody>
      </p:sp>
      <p:sp>
        <p:nvSpPr>
          <p:cNvPr id="9" name="CuadroTexto 8"/>
          <p:cNvSpPr txBox="1"/>
          <p:nvPr/>
        </p:nvSpPr>
        <p:spPr>
          <a:xfrm>
            <a:off x="5065769" y="1051012"/>
            <a:ext cx="4741572" cy="5078313"/>
          </a:xfrm>
          <a:prstGeom prst="rect">
            <a:avLst/>
          </a:prstGeom>
          <a:noFill/>
        </p:spPr>
        <p:txBody>
          <a:bodyPr wrap="square" rtlCol="0">
            <a:spAutoFit/>
          </a:bodyPr>
          <a:lstStyle/>
          <a:p>
            <a:pPr algn="just"/>
            <a:r>
              <a:rPr lang="en-US" sz="900" dirty="0"/>
              <a:t>In the city of Aguascalientes, Aguascalientes, Mr. </a:t>
            </a:r>
            <a:r>
              <a:rPr lang="en-US" sz="900" b="1" u="sng" dirty="0"/>
              <a:t>JOHN DOE</a:t>
            </a:r>
            <a:r>
              <a:rPr lang="en-US" sz="900" dirty="0"/>
              <a:t>, Mr. </a:t>
            </a:r>
            <a:r>
              <a:rPr lang="en-US" sz="900" b="1" u="sng" dirty="0"/>
              <a:t>JUAN FRANCO ROSALES</a:t>
            </a:r>
            <a:r>
              <a:rPr lang="en-US" sz="900" b="1" dirty="0"/>
              <a:t> </a:t>
            </a:r>
            <a:r>
              <a:rPr lang="en-US" sz="900" dirty="0"/>
              <a:t>and Mr. </a:t>
            </a:r>
            <a:r>
              <a:rPr lang="en-US" sz="900" b="1" u="sng" dirty="0"/>
              <a:t>FRANCISCO RAMÍREZ GARCÍA</a:t>
            </a:r>
            <a:r>
              <a:rPr lang="en-US" sz="900" dirty="0"/>
              <a:t>, appeared before me </a:t>
            </a:r>
            <a:r>
              <a:rPr lang="en-US" sz="900" b="1" u="sng" dirty="0"/>
              <a:t>JESÚS PEREZ</a:t>
            </a:r>
            <a:r>
              <a:rPr lang="en-US" sz="900" dirty="0"/>
              <a:t>, Licensed Public Attorney and Notary Public No. 85 for the state of Aguascalientes,  on August ___, 2011 in order to establish a </a:t>
            </a:r>
            <a:r>
              <a:rPr lang="en-US" sz="900" b="1" u="sng" dirty="0"/>
              <a:t>VARIABLE CAPITAL LIMITED LIABILITY COMPANY</a:t>
            </a:r>
            <a:r>
              <a:rPr lang="en-US" sz="900" dirty="0"/>
              <a:t> by the name of </a:t>
            </a:r>
            <a:r>
              <a:rPr lang="en-US" sz="900" b="1" u="sng" dirty="0"/>
              <a:t>“WWLK MEXICANA”</a:t>
            </a:r>
            <a:r>
              <a:rPr lang="en-US" sz="900" dirty="0"/>
              <a:t>, which shall be subject to the provisions set forth by Mexican law pursuant to the following recitals and clauses: </a:t>
            </a:r>
            <a:endParaRPr lang="es-MX" sz="900" dirty="0"/>
          </a:p>
          <a:p>
            <a:r>
              <a:rPr lang="en-US" sz="900" dirty="0"/>
              <a:t> </a:t>
            </a:r>
            <a:endParaRPr lang="es-MX" sz="900" dirty="0"/>
          </a:p>
          <a:p>
            <a:pPr algn="ctr"/>
            <a:r>
              <a:rPr lang="en-US" sz="900" b="1" dirty="0"/>
              <a:t>R E C I T A L S:</a:t>
            </a:r>
            <a:endParaRPr lang="es-MX" sz="900" dirty="0"/>
          </a:p>
          <a:p>
            <a:r>
              <a:rPr lang="en-US" sz="900" b="1" dirty="0"/>
              <a:t>I.-</a:t>
            </a:r>
            <a:r>
              <a:rPr lang="en-US" sz="900" dirty="0"/>
              <a:t> On August 3, 2011, the Ministry of Foreign Affairs issued License No. 1283, under File No. 2038, </a:t>
            </a:r>
            <a:r>
              <a:rPr lang="en-US" sz="900" dirty="0" smtClean="0"/>
              <a:t>Control No</a:t>
            </a:r>
            <a:r>
              <a:rPr lang="en-US" sz="900" dirty="0"/>
              <a:t>. 12983, for the establishment of a Company by the name of </a:t>
            </a:r>
            <a:r>
              <a:rPr lang="en-US" sz="900" b="1" dirty="0"/>
              <a:t>“WWLK </a:t>
            </a:r>
            <a:r>
              <a:rPr lang="en-US" sz="900" b="1" dirty="0" smtClean="0"/>
              <a:t>MEXICANA,”</a:t>
            </a:r>
            <a:r>
              <a:rPr lang="en-US" sz="900" dirty="0"/>
              <a:t> </a:t>
            </a:r>
            <a:r>
              <a:rPr lang="en-US" sz="900" dirty="0" smtClean="0"/>
              <a:t>a </a:t>
            </a:r>
            <a:r>
              <a:rPr lang="en-US" sz="900" b="1" dirty="0"/>
              <a:t>VARIABLE CAPITAL LIMITED LIABILITY COMPANY</a:t>
            </a:r>
            <a:r>
              <a:rPr lang="en-US" sz="900" dirty="0"/>
              <a:t>, according to the terms stipulated in a document herein attached as Appendix A.</a:t>
            </a:r>
            <a:endParaRPr lang="es-MX" sz="900" dirty="0"/>
          </a:p>
          <a:p>
            <a:r>
              <a:rPr lang="en-US" sz="900" b="1" dirty="0"/>
              <a:t> </a:t>
            </a:r>
            <a:endParaRPr lang="es-MX" sz="900" dirty="0"/>
          </a:p>
          <a:p>
            <a:r>
              <a:rPr lang="en-US" sz="900" b="1" dirty="0"/>
              <a:t>II.-</a:t>
            </a:r>
            <a:r>
              <a:rPr lang="en-US" sz="900" dirty="0"/>
              <a:t> The parties represent and warrant that, in order to enter into this corporate partnership agreement, they hereby agree on the following:</a:t>
            </a:r>
            <a:endParaRPr lang="es-MX" sz="900" dirty="0"/>
          </a:p>
          <a:p>
            <a:r>
              <a:rPr lang="en-US" sz="900" b="1" dirty="0"/>
              <a:t>  </a:t>
            </a:r>
            <a:endParaRPr lang="es-MX" sz="900" dirty="0" smtClean="0"/>
          </a:p>
          <a:p>
            <a:pPr algn="ctr"/>
            <a:r>
              <a:rPr lang="en-US" sz="900" b="1" dirty="0" smtClean="0"/>
              <a:t>C L A U S E S:</a:t>
            </a:r>
          </a:p>
          <a:p>
            <a:pPr algn="ctr"/>
            <a:endParaRPr lang="es-MX" sz="900" dirty="0" smtClean="0"/>
          </a:p>
          <a:p>
            <a:r>
              <a:rPr lang="en-US" sz="900" b="1" dirty="0" smtClean="0"/>
              <a:t>1.</a:t>
            </a:r>
            <a:r>
              <a:rPr lang="en-US" sz="900" dirty="0" smtClean="0"/>
              <a:t> </a:t>
            </a:r>
            <a:r>
              <a:rPr lang="en-US" sz="900" dirty="0"/>
              <a:t>Mr. </a:t>
            </a:r>
            <a:r>
              <a:rPr lang="en-US" sz="900" b="1" dirty="0"/>
              <a:t>JOHN DOE</a:t>
            </a:r>
            <a:r>
              <a:rPr lang="en-US" sz="900" dirty="0"/>
              <a:t>, Mr. </a:t>
            </a:r>
            <a:r>
              <a:rPr lang="en-US" sz="900" b="1" dirty="0"/>
              <a:t>JUAN FRANCO ROSALES</a:t>
            </a:r>
            <a:r>
              <a:rPr lang="en-US" sz="900" dirty="0"/>
              <a:t>,</a:t>
            </a:r>
            <a:r>
              <a:rPr lang="en-US" sz="900" b="1" dirty="0"/>
              <a:t> </a:t>
            </a:r>
            <a:r>
              <a:rPr lang="en-US" sz="900" dirty="0"/>
              <a:t>and Mr. </a:t>
            </a:r>
            <a:r>
              <a:rPr lang="en-US" sz="900" b="1" dirty="0"/>
              <a:t>FRANCISCO RAMÍREZ GARCÍA</a:t>
            </a:r>
            <a:r>
              <a:rPr lang="en-US" sz="900" dirty="0"/>
              <a:t> shall hereunder establish a Variable Capital Limited Liability Company by the name of  </a:t>
            </a:r>
            <a:r>
              <a:rPr lang="en-US" sz="900" b="1" dirty="0"/>
              <a:t>“</a:t>
            </a:r>
            <a:r>
              <a:rPr lang="en-US" sz="900" b="1" dirty="0" smtClean="0"/>
              <a:t>WWLK</a:t>
            </a:r>
            <a:r>
              <a:rPr lang="en-US" sz="900" b="1" dirty="0"/>
              <a:t> </a:t>
            </a:r>
            <a:r>
              <a:rPr lang="en-US" sz="900" b="1" dirty="0" smtClean="0"/>
              <a:t>MEXICANA,”</a:t>
            </a:r>
            <a:r>
              <a:rPr lang="en-US" sz="900" dirty="0" smtClean="0"/>
              <a:t> </a:t>
            </a:r>
            <a:r>
              <a:rPr lang="en-US" sz="900" dirty="0"/>
              <a:t>which shall be governed by the following: </a:t>
            </a:r>
            <a:endParaRPr lang="es-MX" sz="900" dirty="0"/>
          </a:p>
          <a:p>
            <a:pPr algn="ctr"/>
            <a:endParaRPr lang="en-US" sz="900" b="1" dirty="0" smtClean="0"/>
          </a:p>
          <a:p>
            <a:pPr algn="ctr"/>
            <a:r>
              <a:rPr lang="en-US" sz="900" b="1" dirty="0" smtClean="0"/>
              <a:t>B </a:t>
            </a:r>
            <a:r>
              <a:rPr lang="en-US" sz="900" b="1" dirty="0"/>
              <a:t>Y L A W S : </a:t>
            </a:r>
            <a:endParaRPr lang="es-MX" sz="900" dirty="0"/>
          </a:p>
          <a:p>
            <a:r>
              <a:rPr lang="en-US" sz="900" b="1" dirty="0"/>
              <a:t>CHAPTER ONE </a:t>
            </a:r>
            <a:r>
              <a:rPr lang="en-US" sz="900" dirty="0"/>
              <a:t>- </a:t>
            </a:r>
            <a:r>
              <a:rPr lang="en-US" sz="900" b="1" dirty="0"/>
              <a:t>COMPANY NAME, DURATION, ADDRESS, PURPOSE</a:t>
            </a:r>
            <a:r>
              <a:rPr lang="en-US" sz="900" dirty="0"/>
              <a:t> </a:t>
            </a:r>
            <a:r>
              <a:rPr lang="en-US" sz="900" b="1" dirty="0"/>
              <a:t>AND NATIONALITY</a:t>
            </a:r>
            <a:endParaRPr lang="es-MX" sz="900" dirty="0"/>
          </a:p>
          <a:p>
            <a:r>
              <a:rPr lang="en-US" sz="900" dirty="0"/>
              <a:t> </a:t>
            </a:r>
            <a:endParaRPr lang="es-MX" sz="900" dirty="0"/>
          </a:p>
          <a:p>
            <a:pPr algn="just"/>
            <a:r>
              <a:rPr lang="en-US" sz="900" b="1" dirty="0"/>
              <a:t>1.- COMPANY NAME.-</a:t>
            </a:r>
            <a:r>
              <a:rPr lang="en-US" sz="900" dirty="0"/>
              <a:t> The Company name shall be </a:t>
            </a:r>
            <a:r>
              <a:rPr lang="en-US" sz="900" b="1" dirty="0"/>
              <a:t>“WWLK MEXICANA”</a:t>
            </a:r>
            <a:r>
              <a:rPr lang="en-US" sz="900" dirty="0"/>
              <a:t>, followed by the phrase </a:t>
            </a:r>
            <a:r>
              <a:rPr lang="en-US" sz="900" b="1" dirty="0"/>
              <a:t>“SOCIEDAD DE RESPONSABILIDAD LIMITADA DE CAPITAL VARIABLE”</a:t>
            </a:r>
            <a:r>
              <a:rPr lang="en-US" sz="900" dirty="0"/>
              <a:t> (i.e. VARIABLE CAPITAL LIMITED LIABILITY COMPANY) or the abbreviation thereof, namely, </a:t>
            </a:r>
            <a:r>
              <a:rPr lang="en-US" sz="900" b="1" dirty="0"/>
              <a:t>“S. DE R.L. DE C.V.”</a:t>
            </a:r>
            <a:endParaRPr lang="es-MX" sz="900" dirty="0"/>
          </a:p>
          <a:p>
            <a:pPr algn="just"/>
            <a:r>
              <a:rPr lang="en-US" sz="900" b="1" dirty="0"/>
              <a:t>2.- DURATION.-</a:t>
            </a:r>
            <a:r>
              <a:rPr lang="en-US" sz="900" dirty="0"/>
              <a:t> The Partnership shall have a duration of NINETY-NINE (99) years, starting on the </a:t>
            </a:r>
            <a:r>
              <a:rPr lang="en-US" sz="900" dirty="0" smtClean="0"/>
              <a:t>execution date hereof.</a:t>
            </a:r>
            <a:endParaRPr lang="es-MX" sz="900" dirty="0"/>
          </a:p>
          <a:p>
            <a:pPr algn="just"/>
            <a:r>
              <a:rPr lang="en-US" sz="900" b="1" dirty="0"/>
              <a:t>3.- COMPANY ADDRESS.-</a:t>
            </a:r>
            <a:r>
              <a:rPr lang="en-US" sz="900" dirty="0"/>
              <a:t> The Company address shall be located in the city of AGUASCALIENTES, STATE OF AGUASCALIENTES, notwithstanding the fact that subsidiaries, agencies, offices or divisions can be set up in any other part of Mexico or abroad.</a:t>
            </a:r>
            <a:endParaRPr lang="es-MX" sz="900" dirty="0">
              <a:latin typeface="Calibri" panose="020F0502020204030204" pitchFamily="34" charset="0"/>
            </a:endParaRPr>
          </a:p>
        </p:txBody>
      </p:sp>
      <p:sp>
        <p:nvSpPr>
          <p:cNvPr id="7" name="Subtítulo 2"/>
          <p:cNvSpPr txBox="1">
            <a:spLocks/>
          </p:cNvSpPr>
          <p:nvPr/>
        </p:nvSpPr>
        <p:spPr>
          <a:xfrm>
            <a:off x="908881" y="128198"/>
            <a:ext cx="5788803" cy="861420"/>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r>
              <a:rPr lang="en-US" dirty="0" smtClean="0">
                <a:solidFill>
                  <a:srgbClr val="FF0000"/>
                </a:solidFill>
              </a:rPr>
              <a:t>Topic: legal     </a:t>
            </a:r>
            <a:r>
              <a:rPr lang="es-MX" dirty="0" smtClean="0">
                <a:solidFill>
                  <a:srgbClr val="FF0000"/>
                </a:solidFill>
              </a:rPr>
              <a:t>/     TEMA: JURÍDICO </a:t>
            </a:r>
            <a:endParaRPr lang="es-MX" dirty="0">
              <a:solidFill>
                <a:srgbClr val="FF0000"/>
              </a:solidFill>
            </a:endParaRPr>
          </a:p>
        </p:txBody>
      </p:sp>
      <p:sp>
        <p:nvSpPr>
          <p:cNvPr id="12" name="Subtítulo 2"/>
          <p:cNvSpPr>
            <a:spLocks noGrp="1"/>
          </p:cNvSpPr>
          <p:nvPr>
            <p:ph type="subTitle" idx="1"/>
          </p:nvPr>
        </p:nvSpPr>
        <p:spPr>
          <a:xfrm>
            <a:off x="1020765" y="659715"/>
            <a:ext cx="3521917" cy="524114"/>
          </a:xfrm>
        </p:spPr>
        <p:txBody>
          <a:bodyPr>
            <a:normAutofit/>
          </a:bodyPr>
          <a:lstStyle/>
          <a:p>
            <a:pPr algn="ctr"/>
            <a:r>
              <a:rPr lang="en-US" sz="1600" dirty="0" smtClean="0">
                <a:solidFill>
                  <a:srgbClr val="00B050"/>
                </a:solidFill>
              </a:rPr>
              <a:t>Original text / </a:t>
            </a:r>
            <a:r>
              <a:rPr lang="es-MX" sz="1600" dirty="0" smtClean="0">
                <a:solidFill>
                  <a:srgbClr val="00B050"/>
                </a:solidFill>
              </a:rPr>
              <a:t>Texto original </a:t>
            </a:r>
            <a:endParaRPr lang="es-MX" sz="1600" dirty="0">
              <a:solidFill>
                <a:srgbClr val="00B050"/>
              </a:solidFill>
            </a:endParaRPr>
          </a:p>
        </p:txBody>
      </p:sp>
      <p:sp>
        <p:nvSpPr>
          <p:cNvPr id="13" name="Subtítulo 2"/>
          <p:cNvSpPr txBox="1">
            <a:spLocks/>
          </p:cNvSpPr>
          <p:nvPr/>
        </p:nvSpPr>
        <p:spPr>
          <a:xfrm>
            <a:off x="5507469" y="709358"/>
            <a:ext cx="4038251" cy="513835"/>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en-US" sz="1600" cap="none" dirty="0">
                <a:solidFill>
                  <a:srgbClr val="00B050"/>
                </a:solidFill>
              </a:rPr>
              <a:t>T</a:t>
            </a:r>
            <a:r>
              <a:rPr lang="en-US" sz="1600" cap="none" dirty="0" smtClean="0">
                <a:solidFill>
                  <a:srgbClr val="00B050"/>
                </a:solidFill>
              </a:rPr>
              <a:t>ranslation / </a:t>
            </a:r>
            <a:r>
              <a:rPr lang="es-MX" sz="1600" cap="none" dirty="0">
                <a:solidFill>
                  <a:srgbClr val="00B050"/>
                </a:solidFill>
              </a:rPr>
              <a:t>T</a:t>
            </a:r>
            <a:r>
              <a:rPr lang="es-MX" sz="1600" cap="none" dirty="0" smtClean="0">
                <a:solidFill>
                  <a:srgbClr val="00B050"/>
                </a:solidFill>
              </a:rPr>
              <a:t>raducción </a:t>
            </a:r>
            <a:endParaRPr lang="es-MX" sz="1600" cap="none" dirty="0">
              <a:solidFill>
                <a:srgbClr val="00B050"/>
              </a:solidFill>
            </a:endParaRPr>
          </a:p>
        </p:txBody>
      </p:sp>
    </p:spTree>
    <p:extLst>
      <p:ext uri="{BB962C8B-B14F-4D97-AF65-F5344CB8AC3E}">
        <p14:creationId xmlns:p14="http://schemas.microsoft.com/office/powerpoint/2010/main" val="39938667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412650" y="1378040"/>
            <a:ext cx="1521721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MX"/>
          </a:p>
        </p:txBody>
      </p:sp>
      <p:sp>
        <p:nvSpPr>
          <p:cNvPr id="8" name="CuadroTexto 7"/>
          <p:cNvSpPr txBox="1"/>
          <p:nvPr/>
        </p:nvSpPr>
        <p:spPr>
          <a:xfrm>
            <a:off x="940516" y="1254276"/>
            <a:ext cx="3850783" cy="5016758"/>
          </a:xfrm>
          <a:prstGeom prst="rect">
            <a:avLst/>
          </a:prstGeom>
          <a:noFill/>
        </p:spPr>
        <p:txBody>
          <a:bodyPr wrap="square" rtlCol="0">
            <a:spAutoFit/>
          </a:bodyPr>
          <a:lstStyle/>
          <a:p>
            <a:pPr algn="just"/>
            <a:r>
              <a:rPr lang="en-US" sz="1000" dirty="0"/>
              <a:t>Preliminary report: effect of a novel porous implant in refractory glaucomatous dogs </a:t>
            </a:r>
            <a:endParaRPr lang="es-MX" sz="1000" dirty="0"/>
          </a:p>
          <a:p>
            <a:pPr algn="just"/>
            <a:r>
              <a:rPr lang="en-US" sz="1000" dirty="0"/>
              <a:t> </a:t>
            </a:r>
            <a:endParaRPr lang="es-MX" sz="1000" dirty="0"/>
          </a:p>
          <a:p>
            <a:pPr algn="just"/>
            <a:r>
              <a:rPr lang="en-US" sz="1000" b="1" dirty="0"/>
              <a:t>Purpose:</a:t>
            </a:r>
            <a:r>
              <a:rPr lang="en-US" sz="1000" dirty="0"/>
              <a:t> This pilot study’s purpose is to evaluate a novel implant for controlling intraocular pressure in dogs with end-stage, refractory glaucoma (</a:t>
            </a:r>
            <a:r>
              <a:rPr lang="en-US" sz="1000" dirty="0" err="1"/>
              <a:t>mrG</a:t>
            </a:r>
            <a:r>
              <a:rPr lang="en-US" sz="1000" dirty="0"/>
              <a:t>). The implant is made of a novel, proprietary silicone-based material that reduces fibrosis and augments tissue integration. </a:t>
            </a:r>
            <a:endParaRPr lang="es-MX" sz="1000" dirty="0"/>
          </a:p>
          <a:p>
            <a:pPr algn="just"/>
            <a:r>
              <a:rPr lang="en-US" sz="1000" b="1" dirty="0"/>
              <a:t>Methods:</a:t>
            </a:r>
            <a:r>
              <a:rPr lang="en-US" sz="1000" dirty="0"/>
              <a:t> This is an ongoing prospective, historically controlled field study in patients with </a:t>
            </a:r>
            <a:r>
              <a:rPr lang="en-US" sz="1000" dirty="0" err="1"/>
              <a:t>mrG</a:t>
            </a:r>
            <a:r>
              <a:rPr lang="en-US" sz="1000" dirty="0"/>
              <a:t>. Patients receiving other forms of surgery are not allowed into this study. Using a surgical approach, a portion of the implant is placed within the anterior chamber while the remaining segment resides beneath the sclera approximating the </a:t>
            </a:r>
            <a:r>
              <a:rPr lang="en-US" sz="1000" dirty="0" err="1"/>
              <a:t>choroidal</a:t>
            </a:r>
            <a:r>
              <a:rPr lang="en-US" sz="1000" dirty="0"/>
              <a:t> tissue. Patients are permitted to remain on postoperative topical or systemic medications. </a:t>
            </a:r>
            <a:endParaRPr lang="es-MX" sz="1000" dirty="0"/>
          </a:p>
          <a:p>
            <a:pPr algn="just"/>
            <a:r>
              <a:rPr lang="en-US" sz="1000" b="1" dirty="0"/>
              <a:t>Results (interim):</a:t>
            </a:r>
            <a:r>
              <a:rPr lang="en-US" sz="1000" dirty="0"/>
              <a:t> Four patients have enrolled with a total of five eyes receiving surgical implantation; one patient received bilateral implants. Four eyes have remained within the normal intraocular pressure range (data up to 3 months) and dosing frequency and amount of topical and systemic medications have been reduced. A single patient received </a:t>
            </a:r>
            <a:r>
              <a:rPr lang="en-US" sz="1000" dirty="0" err="1"/>
              <a:t>enucleation</a:t>
            </a:r>
            <a:r>
              <a:rPr lang="en-US" sz="1000" dirty="0"/>
              <a:t> within 1 week after implantation owing to failure of owner compliance. </a:t>
            </a:r>
            <a:endParaRPr lang="es-MX" sz="1000" dirty="0"/>
          </a:p>
          <a:p>
            <a:pPr algn="just"/>
            <a:r>
              <a:rPr lang="en-US" sz="1000" b="1" dirty="0"/>
              <a:t>Conclusions:</a:t>
            </a:r>
            <a:r>
              <a:rPr lang="en-US" sz="1000" dirty="0"/>
              <a:t> The surgical technique is an acceptable method with minor postoperative complications. The implant is well tolerated with minimal tissue reaction. The long-term performance of this implant represents a potentially new management option for dogs with end-stage glaucoma. Further studies are warranted to determine if the implant will also be of use in less diseased patients or as a preemptive technique in high-risk patients. </a:t>
            </a:r>
            <a:endParaRPr lang="es-MX" sz="1000" dirty="0">
              <a:latin typeface="Calibri" panose="020F0502020204030204" pitchFamily="34" charset="0"/>
            </a:endParaRPr>
          </a:p>
        </p:txBody>
      </p:sp>
      <p:sp>
        <p:nvSpPr>
          <p:cNvPr id="9" name="CuadroTexto 8"/>
          <p:cNvSpPr txBox="1"/>
          <p:nvPr/>
        </p:nvSpPr>
        <p:spPr>
          <a:xfrm>
            <a:off x="5263433" y="1254276"/>
            <a:ext cx="4290811" cy="4939814"/>
          </a:xfrm>
          <a:prstGeom prst="rect">
            <a:avLst/>
          </a:prstGeom>
          <a:noFill/>
        </p:spPr>
        <p:txBody>
          <a:bodyPr wrap="square" rtlCol="0">
            <a:spAutoFit/>
          </a:bodyPr>
          <a:lstStyle/>
          <a:p>
            <a:pPr algn="just"/>
            <a:r>
              <a:rPr lang="es-MX" sz="900" dirty="0"/>
              <a:t>Informe preliminar: Efecto </a:t>
            </a:r>
            <a:r>
              <a:rPr lang="es-MX" sz="900" dirty="0" smtClean="0"/>
              <a:t>de </a:t>
            </a:r>
            <a:r>
              <a:rPr lang="es-MX" sz="900" dirty="0"/>
              <a:t>un novedoso implante poroso </a:t>
            </a:r>
            <a:r>
              <a:rPr lang="es-MX" sz="900" dirty="0" smtClean="0"/>
              <a:t>en </a:t>
            </a:r>
            <a:r>
              <a:rPr lang="es-MX" sz="900" dirty="0"/>
              <a:t>los perros con glaucoma refractario </a:t>
            </a:r>
          </a:p>
          <a:p>
            <a:pPr algn="just"/>
            <a:r>
              <a:rPr lang="es-MX" sz="900" dirty="0"/>
              <a:t> </a:t>
            </a:r>
          </a:p>
          <a:p>
            <a:pPr algn="just"/>
            <a:r>
              <a:rPr lang="es-MX" sz="900" b="1" dirty="0"/>
              <a:t>Objetivo:</a:t>
            </a:r>
            <a:r>
              <a:rPr lang="es-MX" sz="900" dirty="0"/>
              <a:t> El presente estudio piloto tiene la finalidad de evaluar un novedoso implante que se utiliza para controlar la presión intraocular en </a:t>
            </a:r>
            <a:r>
              <a:rPr lang="es-MX" sz="900" dirty="0" smtClean="0"/>
              <a:t>los perros </a:t>
            </a:r>
            <a:r>
              <a:rPr lang="es-MX" sz="900" dirty="0"/>
              <a:t>que padecen de glaucoma refractario (GR) </a:t>
            </a:r>
            <a:r>
              <a:rPr lang="es-MX" sz="900" dirty="0" smtClean="0"/>
              <a:t>en </a:t>
            </a:r>
            <a:r>
              <a:rPr lang="es-MX" sz="900" dirty="0" smtClean="0"/>
              <a:t>fase </a:t>
            </a:r>
            <a:r>
              <a:rPr lang="es-MX" sz="900" dirty="0" smtClean="0"/>
              <a:t>terminal. </a:t>
            </a:r>
            <a:r>
              <a:rPr lang="es-MX" sz="900" dirty="0"/>
              <a:t>El implante está hecho de un novedoso material patentado a base de silicona que reduce la fibrosis y aumenta la integración de los tejidos. </a:t>
            </a:r>
          </a:p>
          <a:p>
            <a:pPr algn="just"/>
            <a:r>
              <a:rPr lang="es-MX" sz="900" b="1" dirty="0"/>
              <a:t>Métodos:</a:t>
            </a:r>
            <a:r>
              <a:rPr lang="es-MX" sz="900" dirty="0"/>
              <a:t> Se trata de un estudio prospectivo en campo que actualmente está en curso, con historial controlado, en el cual se estudian pacientes con GR. Los pacientes que han sido sometidos a otros tipos de cirugías no serán incluidos en este estudio. Al aplicar un enfoque quirúrgico, una parte del implante se coloca en el interior de la cámara anterior mientras que la parte restante se deja debajo de la </a:t>
            </a:r>
            <a:r>
              <a:rPr lang="es-MX" sz="900" dirty="0" smtClean="0"/>
              <a:t>esclerótica, </a:t>
            </a:r>
            <a:r>
              <a:rPr lang="es-MX" sz="900" dirty="0"/>
              <a:t>en proximidad al tejido coroideo. Se permite que los pacientes sigan consumiendo medicamentos tópicos o sistémicos después de la operación. </a:t>
            </a:r>
          </a:p>
          <a:p>
            <a:pPr algn="just"/>
            <a:r>
              <a:rPr lang="es-MX" sz="900" b="1" dirty="0"/>
              <a:t>Resultados (intermedios):</a:t>
            </a:r>
            <a:r>
              <a:rPr lang="es-MX" sz="900" dirty="0"/>
              <a:t> En el estudio se matricularon cuatro pacientes con un total de cinco ojos en los cuales se realizó el procedimiento de implantación quirúrgica. Uno de los pacientes recibió implantes en ambos ojos. Cuatro de los ojos permanecieron dentro del rango de presión intraocular normal (se tienen datos hasta el tercer mes), y se ha reducido la frecuencia de administración de dosis al igual que la cantidad de medicamentos tópicos y sistémicos administrados. Se tuvo que aplicar el procedimiento </a:t>
            </a:r>
            <a:r>
              <a:rPr lang="es-MX" sz="900" dirty="0" smtClean="0"/>
              <a:t>de enucleación en </a:t>
            </a:r>
            <a:r>
              <a:rPr lang="es-MX" sz="900" dirty="0"/>
              <a:t>uno de los </a:t>
            </a:r>
            <a:r>
              <a:rPr lang="es-MX" sz="900" dirty="0" smtClean="0"/>
              <a:t>pacientes (perros) </a:t>
            </a:r>
            <a:r>
              <a:rPr lang="es-MX" sz="900" dirty="0"/>
              <a:t>durante la primera semana después de haber implantado el dispositivo debido a que </a:t>
            </a:r>
            <a:r>
              <a:rPr lang="es-MX" sz="900" dirty="0" smtClean="0"/>
              <a:t>su </a:t>
            </a:r>
            <a:r>
              <a:rPr lang="es-MX" sz="900" dirty="0"/>
              <a:t>dueño no cumplió con las indicaciones. </a:t>
            </a:r>
          </a:p>
          <a:p>
            <a:pPr algn="just"/>
            <a:r>
              <a:rPr lang="es-MX" sz="900" b="1" dirty="0"/>
              <a:t>Conclusiones:</a:t>
            </a:r>
            <a:r>
              <a:rPr lang="es-MX" sz="900" dirty="0"/>
              <a:t> La técnica quirúrgica es un método aceptable que implica complicaciones postoperatorias menores. El implante presenta un buen grado de tolerancia y presenta una reacción mínima en los tejidos. El desempeño a largo plazo del implante representa una opción de manejo potencialmente nueva para los perros que padecen de glaucoma </a:t>
            </a:r>
            <a:r>
              <a:rPr lang="es-MX" sz="900" dirty="0" smtClean="0"/>
              <a:t>en fase terminal. </a:t>
            </a:r>
            <a:r>
              <a:rPr lang="es-MX" sz="900" dirty="0"/>
              <a:t>Es necesario realizar estudios adicionales para determinar si el implante también resulta útil para los pacientes cuyo padecimiento aún no está tan avanzado, o si se puede utilizar como técnica preferente en el caso de los pacientes de alto riesgo.</a:t>
            </a:r>
            <a:endParaRPr lang="es-MX" sz="900" dirty="0">
              <a:latin typeface="Calibri" panose="020F0502020204030204" pitchFamily="34" charset="0"/>
            </a:endParaRPr>
          </a:p>
        </p:txBody>
      </p:sp>
      <p:sp>
        <p:nvSpPr>
          <p:cNvPr id="7" name="Subtítulo 2"/>
          <p:cNvSpPr txBox="1">
            <a:spLocks/>
          </p:cNvSpPr>
          <p:nvPr/>
        </p:nvSpPr>
        <p:spPr>
          <a:xfrm>
            <a:off x="940516" y="152949"/>
            <a:ext cx="8080740" cy="861420"/>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r>
              <a:rPr lang="en-US" dirty="0" smtClean="0">
                <a:solidFill>
                  <a:srgbClr val="FF0000"/>
                </a:solidFill>
              </a:rPr>
              <a:t>Topic: medical-scientific     /     </a:t>
            </a:r>
            <a:r>
              <a:rPr lang="es-MX" dirty="0" smtClean="0">
                <a:solidFill>
                  <a:srgbClr val="FF0000"/>
                </a:solidFill>
              </a:rPr>
              <a:t>TEMA: MÉDICO-CIENTÍFICO</a:t>
            </a:r>
            <a:endParaRPr lang="es-MX" dirty="0">
              <a:solidFill>
                <a:srgbClr val="FF0000"/>
              </a:solidFill>
            </a:endParaRPr>
          </a:p>
        </p:txBody>
      </p:sp>
      <p:sp>
        <p:nvSpPr>
          <p:cNvPr id="12" name="Subtítulo 2"/>
          <p:cNvSpPr>
            <a:spLocks noGrp="1"/>
          </p:cNvSpPr>
          <p:nvPr>
            <p:ph type="subTitle" idx="1"/>
          </p:nvPr>
        </p:nvSpPr>
        <p:spPr>
          <a:xfrm>
            <a:off x="1128460" y="756288"/>
            <a:ext cx="3521917" cy="524114"/>
          </a:xfrm>
        </p:spPr>
        <p:txBody>
          <a:bodyPr>
            <a:normAutofit/>
          </a:bodyPr>
          <a:lstStyle/>
          <a:p>
            <a:pPr algn="ctr"/>
            <a:r>
              <a:rPr lang="en-US" sz="1600" dirty="0" smtClean="0">
                <a:solidFill>
                  <a:srgbClr val="00B050"/>
                </a:solidFill>
              </a:rPr>
              <a:t>Original text / </a:t>
            </a:r>
            <a:r>
              <a:rPr lang="es-MX" sz="1600" dirty="0" smtClean="0">
                <a:solidFill>
                  <a:srgbClr val="00B050"/>
                </a:solidFill>
              </a:rPr>
              <a:t>Texto original </a:t>
            </a:r>
            <a:endParaRPr lang="es-MX" sz="1600" dirty="0">
              <a:solidFill>
                <a:srgbClr val="00B050"/>
              </a:solidFill>
            </a:endParaRPr>
          </a:p>
        </p:txBody>
      </p:sp>
      <p:sp>
        <p:nvSpPr>
          <p:cNvPr id="13" name="Subtítulo 2"/>
          <p:cNvSpPr txBox="1">
            <a:spLocks/>
          </p:cNvSpPr>
          <p:nvPr/>
        </p:nvSpPr>
        <p:spPr>
          <a:xfrm>
            <a:off x="5389712" y="757451"/>
            <a:ext cx="4038251" cy="513835"/>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en-US" sz="1600" cap="none" dirty="0">
                <a:solidFill>
                  <a:srgbClr val="00B050"/>
                </a:solidFill>
              </a:rPr>
              <a:t>T</a:t>
            </a:r>
            <a:r>
              <a:rPr lang="en-US" sz="1600" cap="none" dirty="0" smtClean="0">
                <a:solidFill>
                  <a:srgbClr val="00B050"/>
                </a:solidFill>
              </a:rPr>
              <a:t>ranslation / </a:t>
            </a:r>
            <a:r>
              <a:rPr lang="es-MX" sz="1600" cap="none" dirty="0">
                <a:solidFill>
                  <a:srgbClr val="00B050"/>
                </a:solidFill>
              </a:rPr>
              <a:t>T</a:t>
            </a:r>
            <a:r>
              <a:rPr lang="es-MX" sz="1600" cap="none" dirty="0" smtClean="0">
                <a:solidFill>
                  <a:srgbClr val="00B050"/>
                </a:solidFill>
              </a:rPr>
              <a:t>raducción </a:t>
            </a:r>
            <a:endParaRPr lang="es-MX" sz="1600" cap="none" dirty="0">
              <a:solidFill>
                <a:srgbClr val="00B050"/>
              </a:solidFill>
            </a:endParaRPr>
          </a:p>
        </p:txBody>
      </p:sp>
    </p:spTree>
    <p:extLst>
      <p:ext uri="{BB962C8B-B14F-4D97-AF65-F5344CB8AC3E}">
        <p14:creationId xmlns:p14="http://schemas.microsoft.com/office/powerpoint/2010/main" val="140028240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412650" y="1378040"/>
            <a:ext cx="1521721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MX"/>
          </a:p>
        </p:txBody>
      </p:sp>
      <p:sp>
        <p:nvSpPr>
          <p:cNvPr id="8" name="CuadroTexto 7"/>
          <p:cNvSpPr txBox="1"/>
          <p:nvPr/>
        </p:nvSpPr>
        <p:spPr>
          <a:xfrm>
            <a:off x="637311" y="1076942"/>
            <a:ext cx="4235135" cy="5493812"/>
          </a:xfrm>
          <a:prstGeom prst="rect">
            <a:avLst/>
          </a:prstGeom>
          <a:noFill/>
        </p:spPr>
        <p:txBody>
          <a:bodyPr wrap="square" rtlCol="0">
            <a:spAutoFit/>
          </a:bodyPr>
          <a:lstStyle/>
          <a:p>
            <a:pPr lvl="0" algn="just"/>
            <a:r>
              <a:rPr lang="es-MX" sz="900" b="1" dirty="0"/>
              <a:t>FARMACOVIGILANCIA</a:t>
            </a:r>
            <a:endParaRPr lang="es-MX" sz="900" dirty="0"/>
          </a:p>
          <a:p>
            <a:pPr algn="just"/>
            <a:r>
              <a:rPr lang="es-MX" sz="900" b="1" u="sng" dirty="0"/>
              <a:t>Clasificación de las reacciones adversas.</a:t>
            </a:r>
            <a:r>
              <a:rPr lang="es-MX" sz="900" dirty="0"/>
              <a:t> Las reacciones adversas se clasifican de acuerdo a la valoración de la causalidad bajo las categorías probabilísticas siguientes:</a:t>
            </a:r>
          </a:p>
          <a:p>
            <a:pPr algn="just"/>
            <a:r>
              <a:rPr lang="es-MX" sz="900" b="1" u="sng" dirty="0"/>
              <a:t>Cierta.</a:t>
            </a:r>
            <a:r>
              <a:rPr lang="es-MX" sz="900" dirty="0"/>
              <a:t> Consiste en un evento (manifestación clínica o un resultado anormal de una prueba de laboratorio) que ocurre en un tiempo razonable posterior a la administración del medicamento y no puede explicarse por la evolución natural del padecimiento, una patología concomitante o a la administración de otros medicamentos. La respuesta a la suspensión del medicamento debe ser clínicamente evidente.</a:t>
            </a:r>
          </a:p>
          <a:p>
            <a:pPr algn="just"/>
            <a:r>
              <a:rPr lang="es-MX" sz="900" b="1" u="sng" dirty="0"/>
              <a:t>Probable.</a:t>
            </a:r>
            <a:r>
              <a:rPr lang="es-MX" sz="900" dirty="0"/>
              <a:t> Consiste en un evento (manifestación clínica o un resultado anormal de una prueba de laboratorio) que sigue una secuencia de tiempo razonable posterior a la administración del medicamento y que difícilmente puede atribuirse a la evolución natural del padecimiento, patologías concomitantes o a la administración de otros medicamentos. Al suspender la administración del medicamento(s) sospechoso(s) se obtiene una respuesta clínica razonable.</a:t>
            </a:r>
          </a:p>
          <a:p>
            <a:pPr algn="just"/>
            <a:r>
              <a:rPr lang="es-MX" sz="900" b="1" u="sng" dirty="0"/>
              <a:t>Posible.</a:t>
            </a:r>
            <a:r>
              <a:rPr lang="es-MX" sz="900" dirty="0"/>
              <a:t> Consiste en un evento (manifestación clínica o resultado anormal de una prueba de laboratorio) que sigue una secuencia de tiempo razonable posterior a la administración del medicamento, el cual también puede atribuirse a la evolución natural del padecimiento, patologías concomitantes o a la administración de otros medicamentos. No se dispone de la información relacionada con la suspensión de la administración del medicamento sospechoso o bien ésta no es clara.</a:t>
            </a:r>
          </a:p>
          <a:p>
            <a:pPr algn="just"/>
            <a:r>
              <a:rPr lang="es-MX" sz="900" b="1" u="sng" dirty="0"/>
              <a:t>Dudosa.</a:t>
            </a:r>
            <a:r>
              <a:rPr lang="es-MX" sz="900" dirty="0"/>
              <a:t> Consiste en un evento (manifestación clínica o una prueba de laboratorio anormal) que sigue una secuencia de tiempo razonable posterior a la administración del medicamento que hace la relación de causalidad improbable (pero no imposible), lo que podría explicarse de manera aceptable por ser parte de la evolución natural del padecimiento, o bien debido a la presencia de patologías concomitantes o a la administración de otros medicamentos.</a:t>
            </a:r>
          </a:p>
          <a:p>
            <a:pPr algn="just"/>
            <a:r>
              <a:rPr lang="es-MX" sz="900" b="1" u="sng" dirty="0"/>
              <a:t>Condicional-Inclasificable.</a:t>
            </a:r>
            <a:r>
              <a:rPr lang="es-MX" sz="900" dirty="0"/>
              <a:t> Consiste en un evento (manifestación clínica o un resultado anormal de una prueba de laboratorio) que no puede ser evaluado adecuadamente debido a que se requieren más datos o porque los datos adicionales aún están siendo analizados.</a:t>
            </a:r>
          </a:p>
          <a:p>
            <a:pPr algn="just"/>
            <a:r>
              <a:rPr lang="es-MX" sz="900" b="1" u="sng" dirty="0"/>
              <a:t>No evaluable-Inclasificable.</a:t>
            </a:r>
            <a:r>
              <a:rPr lang="es-MX" sz="900" dirty="0"/>
              <a:t> Consiste en un reporte sugerente de una reacción adversa que no puede ser evaluado debido a que la información recabada es insuficiente o contradictoria. El reporte no puede ser completado o verificado.</a:t>
            </a:r>
            <a:endParaRPr lang="es-MX" sz="900" dirty="0">
              <a:latin typeface="Calibri" panose="020F0502020204030204" pitchFamily="34" charset="0"/>
            </a:endParaRPr>
          </a:p>
        </p:txBody>
      </p:sp>
      <p:sp>
        <p:nvSpPr>
          <p:cNvPr id="9" name="CuadroTexto 8"/>
          <p:cNvSpPr txBox="1"/>
          <p:nvPr/>
        </p:nvSpPr>
        <p:spPr>
          <a:xfrm>
            <a:off x="5333755" y="1156268"/>
            <a:ext cx="4222715" cy="5209118"/>
          </a:xfrm>
          <a:prstGeom prst="rect">
            <a:avLst/>
          </a:prstGeom>
          <a:noFill/>
        </p:spPr>
        <p:txBody>
          <a:bodyPr wrap="square" rtlCol="0">
            <a:spAutoFit/>
          </a:bodyPr>
          <a:lstStyle/>
          <a:p>
            <a:pPr algn="just"/>
            <a:r>
              <a:rPr lang="en-US" sz="950" b="1" dirty="0" smtClean="0"/>
              <a:t>PHARMACOVIGILANCE</a:t>
            </a:r>
            <a:endParaRPr lang="es-MX" sz="950" dirty="0"/>
          </a:p>
          <a:p>
            <a:pPr algn="just"/>
            <a:r>
              <a:rPr lang="en-US" sz="950" b="1" u="sng" dirty="0"/>
              <a:t>Adverse reaction classification.</a:t>
            </a:r>
            <a:r>
              <a:rPr lang="en-US" sz="950" dirty="0"/>
              <a:t> Adverse reactions are classified depending on their causality assessment according to the following probability categories:</a:t>
            </a:r>
            <a:r>
              <a:rPr lang="en-US" sz="950" b="1" dirty="0"/>
              <a:t> </a:t>
            </a:r>
            <a:endParaRPr lang="en-US" sz="950" b="1" dirty="0" smtClean="0"/>
          </a:p>
          <a:p>
            <a:pPr algn="just"/>
            <a:endParaRPr lang="es-MX" sz="950" dirty="0"/>
          </a:p>
          <a:p>
            <a:pPr algn="just"/>
            <a:r>
              <a:rPr lang="en-US" sz="950" b="1" u="sng" dirty="0"/>
              <a:t>Certain.</a:t>
            </a:r>
            <a:r>
              <a:rPr lang="en-US" sz="950" dirty="0"/>
              <a:t> An event (clinical sign or abnormal result in laboratory test) that occurs within a plausible period of time after medicinal product intake and which cannot be explained by the natural evolution of an ailment, by a concomitant pathology or by the administration of other medicinal products. The response to discontinuation of medicinal product must be clinically evident.</a:t>
            </a:r>
            <a:endParaRPr lang="es-MX" sz="950" dirty="0"/>
          </a:p>
          <a:p>
            <a:pPr algn="just"/>
            <a:r>
              <a:rPr lang="en-US" sz="950" b="1" u="sng" dirty="0"/>
              <a:t>Probable.</a:t>
            </a:r>
            <a:r>
              <a:rPr lang="en-US" sz="950" dirty="0"/>
              <a:t> An event (clinical sign or abnormal result in laboratory test) that follows a plausible time sequence after medicinal product intake and that cannot be really attributed to the natural evolution of an ailment, concomitant pathology or administration of other medicinal products. Upon discontinuing use of suspect medicinal </a:t>
            </a:r>
            <a:r>
              <a:rPr lang="en-US" sz="950" dirty="0" smtClean="0"/>
              <a:t>product(s</a:t>
            </a:r>
            <a:r>
              <a:rPr lang="en-US" sz="950" dirty="0"/>
              <a:t>) a plausible clinical response is obtained. </a:t>
            </a:r>
            <a:endParaRPr lang="es-MX" sz="950" dirty="0"/>
          </a:p>
          <a:p>
            <a:pPr algn="just"/>
            <a:r>
              <a:rPr lang="en-US" sz="950" b="1" u="sng" dirty="0"/>
              <a:t>Possible.</a:t>
            </a:r>
            <a:r>
              <a:rPr lang="en-US" sz="950" dirty="0"/>
              <a:t> An event (clinical sign or abnormal result in laboratory test) that follows a plausible time sequence after medicinal product intake and that can be attributed to the natural evolution of an ailment, concomitant pathology or administration of other medicinal products. The information associated with discontinuation regarding use of suspect medicinal product is not available or it is unclear. </a:t>
            </a:r>
            <a:endParaRPr lang="es-MX" sz="950" dirty="0"/>
          </a:p>
          <a:p>
            <a:pPr algn="just"/>
            <a:r>
              <a:rPr lang="en-US" sz="950" b="1" u="sng" dirty="0"/>
              <a:t>Unlikely.</a:t>
            </a:r>
            <a:r>
              <a:rPr lang="en-US" sz="950" dirty="0"/>
              <a:t> An event (clinical sign or abnormal result in laboratory test) that follows a plausible time sequence after medicinal product intake that makes a causality relationship improbable (but not impossible), which could be plausibly explained because it forms part of the ailment’s natural evolution, or it could derive from the presence of concomitant pathologies or the intake of other medicinal products. </a:t>
            </a:r>
            <a:endParaRPr lang="es-MX" sz="950" dirty="0"/>
          </a:p>
          <a:p>
            <a:pPr algn="just"/>
            <a:r>
              <a:rPr lang="en-US" sz="950" b="1" u="sng" dirty="0"/>
              <a:t>Conditional-Unclassified.</a:t>
            </a:r>
            <a:r>
              <a:rPr lang="en-US" sz="950" dirty="0"/>
              <a:t> An event (clinical sign or abnormal result in laboratory test) that cannot be properly assessed because more data are needed or additional data are still being analyzed. </a:t>
            </a:r>
            <a:endParaRPr lang="es-MX" sz="950" dirty="0"/>
          </a:p>
          <a:p>
            <a:pPr algn="just"/>
            <a:r>
              <a:rPr lang="en-US" sz="950" b="1" u="sng" dirty="0" err="1"/>
              <a:t>Unassessable</a:t>
            </a:r>
            <a:r>
              <a:rPr lang="en-US" sz="950" b="1" u="sng" dirty="0"/>
              <a:t>-Unclassifiable.</a:t>
            </a:r>
            <a:r>
              <a:rPr lang="en-US" sz="950" dirty="0"/>
              <a:t> A suggestive adverse reaction report that cannot be assessed because information gathered is either insufficient or contradictory.</a:t>
            </a:r>
            <a:r>
              <a:rPr lang="en-US" sz="950" b="1" dirty="0"/>
              <a:t> </a:t>
            </a:r>
            <a:r>
              <a:rPr lang="en-US" sz="950" dirty="0"/>
              <a:t>The report can neither be completed nor verified. </a:t>
            </a:r>
            <a:endParaRPr lang="es-MX" sz="950" dirty="0">
              <a:latin typeface="Calibri" panose="020F0502020204030204" pitchFamily="34" charset="0"/>
            </a:endParaRPr>
          </a:p>
        </p:txBody>
      </p:sp>
      <p:sp>
        <p:nvSpPr>
          <p:cNvPr id="7" name="Subtítulo 2"/>
          <p:cNvSpPr txBox="1">
            <a:spLocks/>
          </p:cNvSpPr>
          <p:nvPr/>
        </p:nvSpPr>
        <p:spPr>
          <a:xfrm>
            <a:off x="872181" y="143471"/>
            <a:ext cx="7356346" cy="861420"/>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r>
              <a:rPr lang="en-US" dirty="0" smtClean="0">
                <a:solidFill>
                  <a:srgbClr val="FF0000"/>
                </a:solidFill>
              </a:rPr>
              <a:t>Topic: pharmaceutical     /     </a:t>
            </a:r>
            <a:r>
              <a:rPr lang="es-MX" dirty="0">
                <a:solidFill>
                  <a:srgbClr val="FF0000"/>
                </a:solidFill>
              </a:rPr>
              <a:t>tema: farmacéutica</a:t>
            </a:r>
          </a:p>
          <a:p>
            <a:endParaRPr lang="en-US" dirty="0">
              <a:solidFill>
                <a:srgbClr val="FF0000"/>
              </a:solidFill>
            </a:endParaRPr>
          </a:p>
        </p:txBody>
      </p:sp>
      <p:sp>
        <p:nvSpPr>
          <p:cNvPr id="12" name="Subtítulo 2"/>
          <p:cNvSpPr>
            <a:spLocks noGrp="1"/>
          </p:cNvSpPr>
          <p:nvPr>
            <p:ph type="subTitle" idx="1"/>
          </p:nvPr>
        </p:nvSpPr>
        <p:spPr>
          <a:xfrm>
            <a:off x="872181" y="702549"/>
            <a:ext cx="3521917" cy="524114"/>
          </a:xfrm>
        </p:spPr>
        <p:txBody>
          <a:bodyPr>
            <a:normAutofit/>
          </a:bodyPr>
          <a:lstStyle/>
          <a:p>
            <a:pPr algn="ctr"/>
            <a:r>
              <a:rPr lang="en-US" sz="1600" dirty="0" smtClean="0">
                <a:solidFill>
                  <a:srgbClr val="00B050"/>
                </a:solidFill>
              </a:rPr>
              <a:t>Original text / </a:t>
            </a:r>
            <a:r>
              <a:rPr lang="es-MX" sz="1600" dirty="0" smtClean="0">
                <a:solidFill>
                  <a:srgbClr val="00B050"/>
                </a:solidFill>
              </a:rPr>
              <a:t>Texto original </a:t>
            </a:r>
            <a:endParaRPr lang="es-MX" sz="1600" dirty="0">
              <a:solidFill>
                <a:srgbClr val="00B050"/>
              </a:solidFill>
            </a:endParaRPr>
          </a:p>
        </p:txBody>
      </p:sp>
      <p:sp>
        <p:nvSpPr>
          <p:cNvPr id="13" name="Subtítulo 2"/>
          <p:cNvSpPr txBox="1">
            <a:spLocks/>
          </p:cNvSpPr>
          <p:nvPr/>
        </p:nvSpPr>
        <p:spPr>
          <a:xfrm>
            <a:off x="5415847" y="747973"/>
            <a:ext cx="4038251" cy="513835"/>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en-US" sz="1600" cap="none" dirty="0">
                <a:solidFill>
                  <a:srgbClr val="00B050"/>
                </a:solidFill>
              </a:rPr>
              <a:t>T</a:t>
            </a:r>
            <a:r>
              <a:rPr lang="en-US" sz="1600" cap="none" dirty="0" smtClean="0">
                <a:solidFill>
                  <a:srgbClr val="00B050"/>
                </a:solidFill>
              </a:rPr>
              <a:t>ranslation / </a:t>
            </a:r>
            <a:r>
              <a:rPr lang="es-MX" sz="1600" cap="none" dirty="0">
                <a:solidFill>
                  <a:srgbClr val="00B050"/>
                </a:solidFill>
              </a:rPr>
              <a:t>T</a:t>
            </a:r>
            <a:r>
              <a:rPr lang="es-MX" sz="1600" cap="none" dirty="0" smtClean="0">
                <a:solidFill>
                  <a:srgbClr val="00B050"/>
                </a:solidFill>
              </a:rPr>
              <a:t>raducción </a:t>
            </a:r>
            <a:endParaRPr lang="es-MX" sz="1600" cap="none" dirty="0">
              <a:solidFill>
                <a:srgbClr val="00B050"/>
              </a:solidFill>
            </a:endParaRPr>
          </a:p>
        </p:txBody>
      </p:sp>
    </p:spTree>
    <p:extLst>
      <p:ext uri="{BB962C8B-B14F-4D97-AF65-F5344CB8AC3E}">
        <p14:creationId xmlns:p14="http://schemas.microsoft.com/office/powerpoint/2010/main" val="226367931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412650" y="1378040"/>
            <a:ext cx="1521721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MX"/>
          </a:p>
        </p:txBody>
      </p:sp>
      <p:sp>
        <p:nvSpPr>
          <p:cNvPr id="8" name="CuadroTexto 7"/>
          <p:cNvSpPr txBox="1"/>
          <p:nvPr/>
        </p:nvSpPr>
        <p:spPr>
          <a:xfrm>
            <a:off x="723512" y="1156269"/>
            <a:ext cx="4211055" cy="3939540"/>
          </a:xfrm>
          <a:prstGeom prst="rect">
            <a:avLst/>
          </a:prstGeom>
          <a:noFill/>
        </p:spPr>
        <p:txBody>
          <a:bodyPr wrap="square" rtlCol="0">
            <a:spAutoFit/>
          </a:bodyPr>
          <a:lstStyle/>
          <a:p>
            <a:pPr algn="ctr"/>
            <a:r>
              <a:rPr lang="en-US" sz="1000" b="1" dirty="0"/>
              <a:t>MANAGEMENT </a:t>
            </a:r>
            <a:r>
              <a:rPr lang="en-US" sz="1000" b="1" dirty="0" smtClean="0"/>
              <a:t>AGREEMENT</a:t>
            </a:r>
          </a:p>
          <a:p>
            <a:pPr algn="ctr"/>
            <a:endParaRPr lang="es-MX" sz="1000" dirty="0" smtClean="0"/>
          </a:p>
          <a:p>
            <a:pPr algn="just"/>
            <a:r>
              <a:rPr lang="en-US" sz="1000" dirty="0" smtClean="0"/>
              <a:t>This </a:t>
            </a:r>
            <a:r>
              <a:rPr lang="en-US" sz="1000" dirty="0"/>
              <a:t>Management Agreement (this "</a:t>
            </a:r>
            <a:r>
              <a:rPr lang="en-US" sz="1000" u="sng" dirty="0"/>
              <a:t>Agreement</a:t>
            </a:r>
            <a:r>
              <a:rPr lang="en-US" sz="1000" dirty="0"/>
              <a:t>") is entered into as of ______________, 2011 (the "</a:t>
            </a:r>
            <a:r>
              <a:rPr lang="en-US" sz="1000" u="sng" dirty="0"/>
              <a:t>Effective Date</a:t>
            </a:r>
            <a:r>
              <a:rPr lang="en-US" sz="1000" dirty="0"/>
              <a:t>") by and between </a:t>
            </a:r>
            <a:r>
              <a:rPr lang="en-US" sz="1000" dirty="0" err="1"/>
              <a:t>Constructura</a:t>
            </a:r>
            <a:r>
              <a:rPr lang="en-US" sz="1000" dirty="0"/>
              <a:t> del Sur, S.A. de C.V., a corporation organized under the laws of Mexico ("</a:t>
            </a:r>
            <a:r>
              <a:rPr lang="en-US" sz="1000" u="sng" dirty="0"/>
              <a:t>Owner</a:t>
            </a:r>
            <a:r>
              <a:rPr lang="en-US" sz="1000" dirty="0"/>
              <a:t>"), and Swanson International LLC, a Delaware limited liability company ("</a:t>
            </a:r>
            <a:r>
              <a:rPr lang="en-US" sz="1000" u="sng" dirty="0"/>
              <a:t>Manager</a:t>
            </a:r>
            <a:r>
              <a:rPr lang="en-US" sz="1000" dirty="0"/>
              <a:t>") pursuant to the following recitals:</a:t>
            </a:r>
            <a:endParaRPr lang="es-MX" sz="1000" dirty="0"/>
          </a:p>
          <a:p>
            <a:r>
              <a:rPr lang="en-US" sz="1000" b="1" cap="all" dirty="0"/>
              <a:t> </a:t>
            </a:r>
            <a:endParaRPr lang="es-MX" sz="1000" dirty="0"/>
          </a:p>
          <a:p>
            <a:pPr algn="ctr"/>
            <a:r>
              <a:rPr lang="en-US" sz="1000" b="1" cap="all" dirty="0" smtClean="0"/>
              <a:t>RECITALS</a:t>
            </a:r>
          </a:p>
          <a:p>
            <a:pPr algn="ctr"/>
            <a:endParaRPr lang="es-MX" sz="1000" dirty="0"/>
          </a:p>
          <a:p>
            <a:pPr marL="228600" lvl="0" indent="-228600" algn="just">
              <a:buFont typeface="+mj-lt"/>
              <a:buAutoNum type="alphaUcPeriod"/>
            </a:pPr>
            <a:r>
              <a:rPr lang="en-US" sz="1000" dirty="0"/>
              <a:t>Owner owns the Land, on which it intends to construct, furnish and equip the Hotel which is to be operated under the Brand Name.</a:t>
            </a:r>
            <a:endParaRPr lang="es-MX" sz="1000" dirty="0"/>
          </a:p>
          <a:p>
            <a:pPr marL="228600" lvl="0" indent="-228600" algn="just">
              <a:buFont typeface="+mj-lt"/>
              <a:buAutoNum type="alphaUcPeriod"/>
            </a:pPr>
            <a:r>
              <a:rPr lang="en-US" sz="1000" dirty="0"/>
              <a:t>Manager and its Affiliates are engaged in the worldwide ownership, operation and licensing of hotels, including hotels under the Brand Name.</a:t>
            </a:r>
            <a:endParaRPr lang="es-MX" sz="1000" dirty="0"/>
          </a:p>
          <a:p>
            <a:pPr marL="228600" lvl="0" indent="-228600" algn="just">
              <a:buFont typeface="+mj-lt"/>
              <a:buAutoNum type="alphaUcPeriod"/>
            </a:pPr>
            <a:r>
              <a:rPr lang="en-US" sz="1000" dirty="0"/>
              <a:t>Owner wishes to retain Manager to operate the Hotel, and Manager wishes to render those services, all upon the terms and conditions in this Agreement.</a:t>
            </a:r>
            <a:endParaRPr lang="es-MX" sz="1000" dirty="0"/>
          </a:p>
          <a:p>
            <a:pPr algn="just"/>
            <a:endParaRPr lang="en-US" sz="1000" dirty="0" smtClean="0"/>
          </a:p>
          <a:p>
            <a:pPr algn="just"/>
            <a:r>
              <a:rPr lang="en-US" sz="1000" dirty="0" smtClean="0"/>
              <a:t>NOW</a:t>
            </a:r>
            <a:r>
              <a:rPr lang="en-US" sz="1000" dirty="0"/>
              <a:t>, THEREFORE, in consideration of the mutual promises, covenants and agreements contained herein, and for other good and valuable consideration, the receipt and adequacy of which hereby are acknowledged, Owner and Manager agree as follows:</a:t>
            </a:r>
            <a:endParaRPr lang="es-MX" sz="1000" dirty="0">
              <a:latin typeface="Calibri" panose="020F0502020204030204" pitchFamily="34" charset="0"/>
            </a:endParaRPr>
          </a:p>
        </p:txBody>
      </p:sp>
      <p:sp>
        <p:nvSpPr>
          <p:cNvPr id="9" name="CuadroTexto 8"/>
          <p:cNvSpPr txBox="1"/>
          <p:nvPr/>
        </p:nvSpPr>
        <p:spPr>
          <a:xfrm>
            <a:off x="5346818" y="1156269"/>
            <a:ext cx="4293571" cy="4331955"/>
          </a:xfrm>
          <a:prstGeom prst="rect">
            <a:avLst/>
          </a:prstGeom>
          <a:noFill/>
        </p:spPr>
        <p:txBody>
          <a:bodyPr wrap="square" rtlCol="0">
            <a:spAutoFit/>
          </a:bodyPr>
          <a:lstStyle/>
          <a:p>
            <a:pPr algn="ctr"/>
            <a:r>
              <a:rPr lang="es-MX" sz="950" b="1" dirty="0"/>
              <a:t>CONTRATO </a:t>
            </a:r>
            <a:r>
              <a:rPr lang="es-MX" sz="950" b="1" dirty="0" smtClean="0"/>
              <a:t>DE ADMINISTRACIÓN</a:t>
            </a:r>
          </a:p>
          <a:p>
            <a:pPr algn="just"/>
            <a:endParaRPr lang="es-MX" sz="950" dirty="0"/>
          </a:p>
          <a:p>
            <a:pPr algn="just"/>
            <a:r>
              <a:rPr lang="es-MX" sz="950" dirty="0"/>
              <a:t>El presente Contrato </a:t>
            </a:r>
            <a:r>
              <a:rPr lang="es-MX" sz="950" dirty="0" smtClean="0"/>
              <a:t>de Administración(en </a:t>
            </a:r>
            <a:r>
              <a:rPr lang="es-MX" sz="950" dirty="0"/>
              <a:t>lo sucesivo “</a:t>
            </a:r>
            <a:r>
              <a:rPr lang="es-MX" sz="950" u="sng" dirty="0"/>
              <a:t>el </a:t>
            </a:r>
            <a:r>
              <a:rPr lang="es-MX" sz="950" u="sng" dirty="0" smtClean="0"/>
              <a:t> Contrato</a:t>
            </a:r>
            <a:r>
              <a:rPr lang="es-MX" sz="950" dirty="0"/>
              <a:t>”) entra en vigor a partir del ______________, de 2011 (en lo sucesivo “</a:t>
            </a:r>
            <a:r>
              <a:rPr lang="es-MX" sz="950" u="sng" dirty="0"/>
              <a:t>fecha de vigencia</a:t>
            </a:r>
            <a:r>
              <a:rPr lang="es-MX" sz="950" dirty="0"/>
              <a:t>”) y lo celebran, por una parte, </a:t>
            </a:r>
            <a:r>
              <a:rPr lang="es-MX" sz="950" dirty="0" err="1"/>
              <a:t>Constructura</a:t>
            </a:r>
            <a:r>
              <a:rPr lang="es-MX" sz="950" dirty="0"/>
              <a:t> del Sur, S.A. de C.V., una empresa debidamente constituida </a:t>
            </a:r>
            <a:r>
              <a:rPr lang="es-MX" sz="950" dirty="0" smtClean="0"/>
              <a:t>conforme a la legislación mexicana </a:t>
            </a:r>
            <a:r>
              <a:rPr lang="es-MX" sz="950" dirty="0"/>
              <a:t>(en lo sucesivo “</a:t>
            </a:r>
            <a:r>
              <a:rPr lang="es-MX" sz="950" u="sng" dirty="0"/>
              <a:t>el Propietario</a:t>
            </a:r>
            <a:r>
              <a:rPr lang="es-MX" sz="950" dirty="0"/>
              <a:t>”), y por otra parte, </a:t>
            </a:r>
            <a:r>
              <a:rPr lang="es-MX" sz="950" dirty="0" err="1"/>
              <a:t>Swanson</a:t>
            </a:r>
            <a:r>
              <a:rPr lang="es-MX" sz="950" dirty="0"/>
              <a:t> International LLC, una empresa de responsabilidad limitada constituida en Delaware (en lo sucesivo, “</a:t>
            </a:r>
            <a:r>
              <a:rPr lang="es-MX" sz="950" u="sng" dirty="0"/>
              <a:t>el Administrador</a:t>
            </a:r>
            <a:r>
              <a:rPr lang="es-MX" sz="950" dirty="0"/>
              <a:t>”), al tenor de las siguientes </a:t>
            </a:r>
            <a:r>
              <a:rPr lang="es-MX" sz="950" dirty="0" smtClean="0"/>
              <a:t>declaraciones:</a:t>
            </a:r>
            <a:r>
              <a:rPr lang="es-MX" sz="950" b="1" cap="all" dirty="0"/>
              <a:t> </a:t>
            </a:r>
            <a:endParaRPr lang="es-MX" sz="950" b="1" cap="all" dirty="0" smtClean="0"/>
          </a:p>
          <a:p>
            <a:pPr algn="just"/>
            <a:endParaRPr lang="es-MX" sz="950" dirty="0"/>
          </a:p>
          <a:p>
            <a:pPr algn="ctr"/>
            <a:r>
              <a:rPr lang="es-MX" sz="950" b="1" cap="all" dirty="0" smtClean="0"/>
              <a:t>DECLARACIONES</a:t>
            </a:r>
          </a:p>
          <a:p>
            <a:pPr algn="ctr"/>
            <a:endParaRPr lang="es-MX" sz="950" dirty="0"/>
          </a:p>
          <a:p>
            <a:pPr marL="228600" lvl="0" indent="-228600" algn="just">
              <a:buFont typeface="+mj-lt"/>
              <a:buAutoNum type="alphaUcPeriod"/>
            </a:pPr>
            <a:r>
              <a:rPr lang="es-MX" sz="950" dirty="0"/>
              <a:t>El Propietario es dueño del predio en el cual pretende construir, amueblar y equipar el hotel cuya operación quedará sujeta al Nombre de Marca.</a:t>
            </a:r>
          </a:p>
          <a:p>
            <a:pPr marL="228600" lvl="0" indent="-228600" algn="just">
              <a:buFont typeface="+mj-lt"/>
              <a:buAutoNum type="alphaUcPeriod"/>
            </a:pPr>
            <a:r>
              <a:rPr lang="es-MX" sz="950" dirty="0"/>
              <a:t>El Administrador y sus filiales se encargan de la titularidad, operación y concesión de permisos de hoteles a nivel mundial, incluyendo los hoteles sujetos al Nombre de Marca.</a:t>
            </a:r>
          </a:p>
          <a:p>
            <a:pPr marL="228600" lvl="0" indent="-228600" algn="just">
              <a:buFont typeface="+mj-lt"/>
              <a:buAutoNum type="alphaUcPeriod"/>
            </a:pPr>
            <a:r>
              <a:rPr lang="es-MX" sz="950" dirty="0"/>
              <a:t>El Propietario ha manifestado su </a:t>
            </a:r>
            <a:r>
              <a:rPr lang="es-MX" sz="950" dirty="0" smtClean="0"/>
              <a:t>intención de contratar al </a:t>
            </a:r>
            <a:r>
              <a:rPr lang="es-MX" sz="950" dirty="0"/>
              <a:t>Administrador </a:t>
            </a:r>
            <a:r>
              <a:rPr lang="es-MX" sz="950" dirty="0" smtClean="0"/>
              <a:t>para que este </a:t>
            </a:r>
            <a:r>
              <a:rPr lang="es-MX" sz="950" dirty="0" smtClean="0"/>
              <a:t>administre </a:t>
            </a:r>
            <a:r>
              <a:rPr lang="es-MX" sz="950" dirty="0"/>
              <a:t>el Hotel, y el Administrador a su vez ha manifestado </a:t>
            </a:r>
            <a:r>
              <a:rPr lang="es-MX" sz="950" dirty="0" smtClean="0"/>
              <a:t>su deseo de proporcionar dicho servicio bajo </a:t>
            </a:r>
            <a:r>
              <a:rPr lang="es-MX" sz="950" dirty="0"/>
              <a:t>los términos y condiciones que se estipulan en el presente Contrato.</a:t>
            </a:r>
          </a:p>
          <a:p>
            <a:pPr algn="just"/>
            <a:endParaRPr lang="es-MX" sz="950" dirty="0" smtClean="0"/>
          </a:p>
          <a:p>
            <a:pPr algn="just"/>
            <a:r>
              <a:rPr lang="es-MX" sz="950" dirty="0" smtClean="0"/>
              <a:t>EN </a:t>
            </a:r>
            <a:r>
              <a:rPr lang="es-MX" sz="950" dirty="0"/>
              <a:t>VIRTUD DE LO </a:t>
            </a:r>
            <a:r>
              <a:rPr lang="es-MX" sz="950" dirty="0" smtClean="0"/>
              <a:t>CUAL,</a:t>
            </a:r>
            <a:r>
              <a:rPr lang="es-MX" sz="950" dirty="0"/>
              <a:t> en consideración de los supuestos, convenios y acuerdos mutuos </a:t>
            </a:r>
            <a:r>
              <a:rPr lang="es-MX" sz="950" dirty="0" smtClean="0"/>
              <a:t>que de </a:t>
            </a:r>
            <a:r>
              <a:rPr lang="es-MX" sz="950" dirty="0"/>
              <a:t>aquí en adelante se exponen, y considerando la importante contraprestación acordada, cuyo recibo y suficiencia reconocen las partes, el Propietario y el Administrador convienen en lo </a:t>
            </a:r>
            <a:r>
              <a:rPr lang="es-MX" sz="950" dirty="0" smtClean="0"/>
              <a:t>siguiente:</a:t>
            </a:r>
            <a:endParaRPr lang="es-MX" sz="950" dirty="0">
              <a:latin typeface="Calibri" panose="020F0502020204030204" pitchFamily="34" charset="0"/>
            </a:endParaRPr>
          </a:p>
        </p:txBody>
      </p:sp>
      <p:sp>
        <p:nvSpPr>
          <p:cNvPr id="7" name="Subtítulo 2"/>
          <p:cNvSpPr txBox="1">
            <a:spLocks/>
          </p:cNvSpPr>
          <p:nvPr/>
        </p:nvSpPr>
        <p:spPr>
          <a:xfrm>
            <a:off x="825431" y="152155"/>
            <a:ext cx="7154465" cy="861420"/>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r>
              <a:rPr lang="en-US" dirty="0" smtClean="0">
                <a:solidFill>
                  <a:srgbClr val="FF0000"/>
                </a:solidFill>
              </a:rPr>
              <a:t>Topic: legal     </a:t>
            </a:r>
            <a:r>
              <a:rPr lang="es-MX" dirty="0" smtClean="0">
                <a:solidFill>
                  <a:srgbClr val="FF0000"/>
                </a:solidFill>
              </a:rPr>
              <a:t>/     TEMA: JURÍDICO </a:t>
            </a:r>
            <a:endParaRPr lang="es-MX" dirty="0">
              <a:solidFill>
                <a:srgbClr val="FF0000"/>
              </a:solidFill>
            </a:endParaRPr>
          </a:p>
        </p:txBody>
      </p:sp>
      <p:sp>
        <p:nvSpPr>
          <p:cNvPr id="12" name="Subtítulo 2"/>
          <p:cNvSpPr>
            <a:spLocks noGrp="1"/>
          </p:cNvSpPr>
          <p:nvPr>
            <p:ph type="subTitle" idx="1"/>
          </p:nvPr>
        </p:nvSpPr>
        <p:spPr>
          <a:xfrm>
            <a:off x="1068080" y="743040"/>
            <a:ext cx="3521917" cy="524114"/>
          </a:xfrm>
        </p:spPr>
        <p:txBody>
          <a:bodyPr>
            <a:normAutofit/>
          </a:bodyPr>
          <a:lstStyle/>
          <a:p>
            <a:pPr algn="ctr"/>
            <a:r>
              <a:rPr lang="en-US" sz="1600" dirty="0" smtClean="0">
                <a:solidFill>
                  <a:srgbClr val="00B050"/>
                </a:solidFill>
              </a:rPr>
              <a:t>Original text / </a:t>
            </a:r>
            <a:r>
              <a:rPr lang="es-MX" sz="1600" dirty="0" smtClean="0">
                <a:solidFill>
                  <a:srgbClr val="00B050"/>
                </a:solidFill>
              </a:rPr>
              <a:t>Texto original </a:t>
            </a:r>
            <a:endParaRPr lang="es-MX" sz="1600" dirty="0">
              <a:solidFill>
                <a:srgbClr val="00B050"/>
              </a:solidFill>
            </a:endParaRPr>
          </a:p>
        </p:txBody>
      </p:sp>
      <p:sp>
        <p:nvSpPr>
          <p:cNvPr id="13" name="Subtítulo 2"/>
          <p:cNvSpPr txBox="1">
            <a:spLocks/>
          </p:cNvSpPr>
          <p:nvPr/>
        </p:nvSpPr>
        <p:spPr>
          <a:xfrm>
            <a:off x="5474477" y="753319"/>
            <a:ext cx="4038251" cy="513835"/>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en-US" sz="1600" cap="none" dirty="0">
                <a:solidFill>
                  <a:srgbClr val="00B050"/>
                </a:solidFill>
              </a:rPr>
              <a:t>T</a:t>
            </a:r>
            <a:r>
              <a:rPr lang="en-US" sz="1600" cap="none" dirty="0" smtClean="0">
                <a:solidFill>
                  <a:srgbClr val="00B050"/>
                </a:solidFill>
              </a:rPr>
              <a:t>ranslation / </a:t>
            </a:r>
            <a:r>
              <a:rPr lang="es-MX" sz="1600" cap="none" dirty="0">
                <a:solidFill>
                  <a:srgbClr val="00B050"/>
                </a:solidFill>
              </a:rPr>
              <a:t>T</a:t>
            </a:r>
            <a:r>
              <a:rPr lang="es-MX" sz="1600" cap="none" dirty="0" smtClean="0">
                <a:solidFill>
                  <a:srgbClr val="00B050"/>
                </a:solidFill>
              </a:rPr>
              <a:t>raducción </a:t>
            </a:r>
            <a:endParaRPr lang="es-MX" sz="1600" cap="none" dirty="0">
              <a:solidFill>
                <a:srgbClr val="00B050"/>
              </a:solidFill>
            </a:endParaRPr>
          </a:p>
        </p:txBody>
      </p:sp>
    </p:spTree>
    <p:extLst>
      <p:ext uri="{BB962C8B-B14F-4D97-AF65-F5344CB8AC3E}">
        <p14:creationId xmlns:p14="http://schemas.microsoft.com/office/powerpoint/2010/main" val="104629756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192</TotalTime>
  <Words>1889</Words>
  <Application>Microsoft Office PowerPoint</Application>
  <PresentationFormat>Panorámica</PresentationFormat>
  <Paragraphs>181</Paragraphs>
  <Slides>9</Slides>
  <Notes>9</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Arial</vt:lpstr>
      <vt:lpstr>Calibri</vt:lpstr>
      <vt:lpstr>Trebuchet MS</vt:lpstr>
      <vt:lpstr>Wingdings 3</vt:lpstr>
      <vt:lpstr>Faceta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Jesús</dc:creator>
  <cp:lastModifiedBy>Hispanic American Translation Service</cp:lastModifiedBy>
  <cp:revision>34</cp:revision>
  <cp:lastPrinted>2017-02-05T18:42:41Z</cp:lastPrinted>
  <dcterms:created xsi:type="dcterms:W3CDTF">2014-12-01T22:21:19Z</dcterms:created>
  <dcterms:modified xsi:type="dcterms:W3CDTF">2018-07-12T23:30:36Z</dcterms:modified>
</cp:coreProperties>
</file>