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81" r:id="rId3"/>
    <p:sldId id="317" r:id="rId4"/>
    <p:sldId id="318" r:id="rId5"/>
    <p:sldId id="319" r:id="rId6"/>
    <p:sldId id="320" r:id="rId7"/>
    <p:sldId id="321" r:id="rId8"/>
    <p:sldId id="322" r:id="rId9"/>
    <p:sldId id="323" r:id="rId10"/>
    <p:sldId id="311" r:id="rId11"/>
    <p:sldId id="295" r:id="rId12"/>
    <p:sldId id="258" r:id="rId13"/>
    <p:sldId id="269" r:id="rId14"/>
    <p:sldId id="270" r:id="rId15"/>
    <p:sldId id="282" r:id="rId16"/>
    <p:sldId id="283" r:id="rId17"/>
    <p:sldId id="325" r:id="rId18"/>
    <p:sldId id="326" r:id="rId19"/>
    <p:sldId id="327" r:id="rId20"/>
    <p:sldId id="328" r:id="rId21"/>
    <p:sldId id="329" r:id="rId22"/>
    <p:sldId id="330" r:id="rId23"/>
    <p:sldId id="331" r:id="rId24"/>
    <p:sldId id="332" r:id="rId25"/>
    <p:sldId id="333" r:id="rId26"/>
    <p:sldId id="334" r:id="rId27"/>
    <p:sldId id="335" r:id="rId28"/>
    <p:sldId id="336" r:id="rId29"/>
    <p:sldId id="337" r:id="rId30"/>
    <p:sldId id="338"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146" y="4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23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432A08F-3CCD-4AEE-A0BE-2D02BE89B4D1}" type="slidenum">
              <a:rPr lang="en-US"/>
              <a:pPr/>
              <a:t>‹#›</a:t>
            </a:fld>
            <a:endParaRPr lang="en-US"/>
          </a:p>
        </p:txBody>
      </p:sp>
    </p:spTree>
    <p:extLst>
      <p:ext uri="{BB962C8B-B14F-4D97-AF65-F5344CB8AC3E}">
        <p14:creationId xmlns:p14="http://schemas.microsoft.com/office/powerpoint/2010/main" val="15056487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EB8FCF-7973-4F94-9B1F-21D54917C8A5}" type="slidenum">
              <a:rPr lang="en-US"/>
              <a:pPr/>
              <a:t>1</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32944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0FDA5B-B7E6-442E-98D5-9E7DD51E6A49}" type="slidenum">
              <a:rPr lang="en-US"/>
              <a:pPr/>
              <a:t>2</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9804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0A5C9E-F053-452C-A798-D4F41DD06604}" type="slidenum">
              <a:rPr lang="en-US"/>
              <a:pPr/>
              <a:t>11</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285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B2D46-AE4B-4719-B24B-0B626C15BEEB}" type="slidenum">
              <a:rPr lang="en-US"/>
              <a:pPr/>
              <a:t>12</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271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4FE57C-7ED2-4A7F-A939-ABA6D65EB1C8}" type="slidenum">
              <a:rPr lang="en-US"/>
              <a:pPr/>
              <a:t>13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8787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F1F520-BD6A-4068-B40E-5ACEAE60BCA0}" type="slidenum">
              <a:rPr lang="en-US"/>
              <a:pPr/>
              <a:t>14</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12454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A0B257-4D2C-43B6-B5BA-7B52122E2FB5}" type="slidenum">
              <a:rPr lang="en-US"/>
              <a:pPr/>
              <a:t>15</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5328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0CFA22-B297-4660-B101-F1F2E9529FE8}" type="slidenum">
              <a:rPr lang="en-US"/>
              <a:pPr/>
              <a:t>16</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4808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1E06EB-993F-4C80-9179-BB995493FA3C}" type="slidenum">
              <a:rPr lang="en-US"/>
              <a:pPr/>
              <a:t>17</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60099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BBAACBE5-854E-4B52-A18F-198A817C51D1}" type="slidenum">
              <a:rPr lang="en-US" smtClean="0"/>
              <a:pPr/>
              <a:t>‹#›</a:t>
            </a:fld>
            <a:endParaRPr lang="en-US"/>
          </a:p>
        </p:txBody>
      </p:sp>
    </p:spTree>
    <p:extLst>
      <p:ext uri="{BB962C8B-B14F-4D97-AF65-F5344CB8AC3E}">
        <p14:creationId xmlns:p14="http://schemas.microsoft.com/office/powerpoint/2010/main" val="651306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6BDBE-C0F9-484E-B3E0-AC093507B750}" type="slidenum">
              <a:rPr lang="en-US" smtClean="0"/>
              <a:pPr/>
              <a:t>‹#›</a:t>
            </a:fld>
            <a:endParaRPr lang="en-US"/>
          </a:p>
        </p:txBody>
      </p:sp>
    </p:spTree>
    <p:extLst>
      <p:ext uri="{BB962C8B-B14F-4D97-AF65-F5344CB8AC3E}">
        <p14:creationId xmlns:p14="http://schemas.microsoft.com/office/powerpoint/2010/main" val="216927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0936BDBE-C0F9-484E-B3E0-AC093507B750}" type="slidenum">
              <a:rPr lang="en-US" smtClean="0"/>
              <a:pPr/>
              <a:t>‹#›</a:t>
            </a:fld>
            <a:endParaRPr lang="en-US"/>
          </a:p>
        </p:txBody>
      </p:sp>
    </p:spTree>
    <p:extLst>
      <p:ext uri="{BB962C8B-B14F-4D97-AF65-F5344CB8AC3E}">
        <p14:creationId xmlns:p14="http://schemas.microsoft.com/office/powerpoint/2010/main" val="3501360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0936BDBE-C0F9-484E-B3E0-AC093507B750}" type="slidenum">
              <a:rPr lang="en-US" smtClean="0"/>
              <a:pPr/>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62369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0936BDBE-C0F9-484E-B3E0-AC093507B750}" type="slidenum">
              <a:rPr lang="en-US" smtClean="0"/>
              <a:pPr/>
              <a:t>‹#›</a:t>
            </a:fld>
            <a:endParaRPr lang="en-US"/>
          </a:p>
        </p:txBody>
      </p:sp>
    </p:spTree>
    <p:extLst>
      <p:ext uri="{BB962C8B-B14F-4D97-AF65-F5344CB8AC3E}">
        <p14:creationId xmlns:p14="http://schemas.microsoft.com/office/powerpoint/2010/main" val="2969420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6BDBE-C0F9-484E-B3E0-AC093507B750}" type="slidenum">
              <a:rPr lang="en-US" smtClean="0"/>
              <a:pPr/>
              <a:t>‹#›</a:t>
            </a:fld>
            <a:endParaRPr lang="en-US"/>
          </a:p>
        </p:txBody>
      </p:sp>
    </p:spTree>
    <p:extLst>
      <p:ext uri="{BB962C8B-B14F-4D97-AF65-F5344CB8AC3E}">
        <p14:creationId xmlns:p14="http://schemas.microsoft.com/office/powerpoint/2010/main" val="521643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6BDBE-C0F9-484E-B3E0-AC093507B750}" type="slidenum">
              <a:rPr lang="en-US" smtClean="0"/>
              <a:pPr/>
              <a:t>‹#›</a:t>
            </a:fld>
            <a:endParaRPr lang="en-US"/>
          </a:p>
        </p:txBody>
      </p:sp>
    </p:spTree>
    <p:extLst>
      <p:ext uri="{BB962C8B-B14F-4D97-AF65-F5344CB8AC3E}">
        <p14:creationId xmlns:p14="http://schemas.microsoft.com/office/powerpoint/2010/main" val="2528127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7A88C-D5CE-4AAF-B207-307EACC17098}" type="slidenum">
              <a:rPr lang="en-US" smtClean="0"/>
              <a:pPr/>
              <a:t>‹#›</a:t>
            </a:fld>
            <a:endParaRPr lang="en-US"/>
          </a:p>
        </p:txBody>
      </p:sp>
    </p:spTree>
    <p:extLst>
      <p:ext uri="{BB962C8B-B14F-4D97-AF65-F5344CB8AC3E}">
        <p14:creationId xmlns:p14="http://schemas.microsoft.com/office/powerpoint/2010/main" val="3233301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EB1967E8-38DB-48E2-BD14-A5517DAFFDDE}" type="slidenum">
              <a:rPr lang="en-US" smtClean="0"/>
              <a:pPr/>
              <a:t>‹#›</a:t>
            </a:fld>
            <a:endParaRPr lang="en-US"/>
          </a:p>
        </p:txBody>
      </p:sp>
    </p:spTree>
    <p:extLst>
      <p:ext uri="{BB962C8B-B14F-4D97-AF65-F5344CB8AC3E}">
        <p14:creationId xmlns:p14="http://schemas.microsoft.com/office/powerpoint/2010/main" val="2505346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2527-F1D7-4C9D-97B0-BC304D304CB0}" type="slidenum">
              <a:rPr lang="en-US" smtClean="0"/>
              <a:pPr/>
              <a:t>‹#›</a:t>
            </a:fld>
            <a:endParaRPr lang="en-US"/>
          </a:p>
        </p:txBody>
      </p:sp>
    </p:spTree>
    <p:extLst>
      <p:ext uri="{BB962C8B-B14F-4D97-AF65-F5344CB8AC3E}">
        <p14:creationId xmlns:p14="http://schemas.microsoft.com/office/powerpoint/2010/main" val="55170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A26C5ECC-4945-4A9F-810D-890A1D5649D6}" type="slidenum">
              <a:rPr lang="en-US" smtClean="0"/>
              <a:pPr/>
              <a:t>‹#›</a:t>
            </a:fld>
            <a:endParaRPr lang="en-US"/>
          </a:p>
        </p:txBody>
      </p:sp>
    </p:spTree>
    <p:extLst>
      <p:ext uri="{BB962C8B-B14F-4D97-AF65-F5344CB8AC3E}">
        <p14:creationId xmlns:p14="http://schemas.microsoft.com/office/powerpoint/2010/main" val="91618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4A979-260B-4C48-B71E-ED44BBF32575}" type="slidenum">
              <a:rPr lang="en-US" smtClean="0"/>
              <a:pPr/>
              <a:t>‹#›</a:t>
            </a:fld>
            <a:endParaRPr lang="en-US"/>
          </a:p>
        </p:txBody>
      </p:sp>
    </p:spTree>
    <p:extLst>
      <p:ext uri="{BB962C8B-B14F-4D97-AF65-F5344CB8AC3E}">
        <p14:creationId xmlns:p14="http://schemas.microsoft.com/office/powerpoint/2010/main" val="172924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EBCEA-B3DB-459D-A855-1DEE639D7367}" type="slidenum">
              <a:rPr lang="en-US" smtClean="0"/>
              <a:pPr/>
              <a:t>‹#›</a:t>
            </a:fld>
            <a:endParaRPr lang="en-US"/>
          </a:p>
        </p:txBody>
      </p:sp>
    </p:spTree>
    <p:extLst>
      <p:ext uri="{BB962C8B-B14F-4D97-AF65-F5344CB8AC3E}">
        <p14:creationId xmlns:p14="http://schemas.microsoft.com/office/powerpoint/2010/main" val="420680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53C8FB-B94D-4698-A030-377577EBBE95}" type="slidenum">
              <a:rPr lang="en-US" smtClean="0"/>
              <a:pPr/>
              <a:t>‹#›</a:t>
            </a:fld>
            <a:endParaRPr lang="en-US"/>
          </a:p>
        </p:txBody>
      </p:sp>
    </p:spTree>
    <p:extLst>
      <p:ext uri="{BB962C8B-B14F-4D97-AF65-F5344CB8AC3E}">
        <p14:creationId xmlns:p14="http://schemas.microsoft.com/office/powerpoint/2010/main" val="189409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AC4910-93FB-4FF2-B300-B94BAA7EBEE6}" type="slidenum">
              <a:rPr lang="en-US" smtClean="0"/>
              <a:pPr/>
              <a:t>‹#›</a:t>
            </a:fld>
            <a:endParaRPr lang="en-US"/>
          </a:p>
        </p:txBody>
      </p:sp>
    </p:spTree>
    <p:extLst>
      <p:ext uri="{BB962C8B-B14F-4D97-AF65-F5344CB8AC3E}">
        <p14:creationId xmlns:p14="http://schemas.microsoft.com/office/powerpoint/2010/main" val="289826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5BADE-3B87-40CC-A95B-4DE099123DA9}" type="slidenum">
              <a:rPr lang="en-US" smtClean="0"/>
              <a:pPr/>
              <a:t>‹#›</a:t>
            </a:fld>
            <a:endParaRPr lang="en-US"/>
          </a:p>
        </p:txBody>
      </p:sp>
    </p:spTree>
    <p:extLst>
      <p:ext uri="{BB962C8B-B14F-4D97-AF65-F5344CB8AC3E}">
        <p14:creationId xmlns:p14="http://schemas.microsoft.com/office/powerpoint/2010/main" val="287143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52B27-A8D3-4AA5-8629-4233BEE3CBB7}" type="slidenum">
              <a:rPr lang="en-US" smtClean="0"/>
              <a:pPr/>
              <a:t>‹#›</a:t>
            </a:fld>
            <a:endParaRPr lang="en-US"/>
          </a:p>
        </p:txBody>
      </p:sp>
    </p:spTree>
    <p:extLst>
      <p:ext uri="{BB962C8B-B14F-4D97-AF65-F5344CB8AC3E}">
        <p14:creationId xmlns:p14="http://schemas.microsoft.com/office/powerpoint/2010/main" val="4166326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936BDBE-C0F9-484E-B3E0-AC093507B750}" type="slidenum">
              <a:rPr lang="en-US" smtClean="0"/>
              <a:pPr/>
              <a:t>‹#›</a:t>
            </a:fld>
            <a:endParaRPr lang="en-US"/>
          </a:p>
        </p:txBody>
      </p:sp>
    </p:spTree>
    <p:extLst>
      <p:ext uri="{BB962C8B-B14F-4D97-AF65-F5344CB8AC3E}">
        <p14:creationId xmlns:p14="http://schemas.microsoft.com/office/powerpoint/2010/main" val="40359435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866440" y="1066800"/>
            <a:ext cx="5917679" cy="2550877"/>
          </a:xfrm>
          <a:prstGeom prst="rect">
            <a:avLst/>
          </a:prstGeom>
        </p:spPr>
        <p:txBody>
          <a:bodyPr vert="horz" lIns="91440" tIns="45720" rIns="91440" bIns="45720" rtlCol="0" anchor="b">
            <a:normAutofit fontScale="775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fontAlgn="auto">
              <a:spcAft>
                <a:spcPts val="0"/>
              </a:spcAft>
            </a:pPr>
            <a:r>
              <a:rPr lang="en-US" altLang="en-US" dirty="0" smtClean="0">
                <a:solidFill>
                  <a:srgbClr val="FFFF00"/>
                </a:solidFill>
              </a:rPr>
              <a:t>Oral Communication &amp; Overcoming Stage Fright</a:t>
            </a:r>
            <a:endParaRPr lang="en-US" altLang="en-US" dirty="0">
              <a:solidFill>
                <a:srgbClr val="FFFF00"/>
              </a:solidFill>
            </a:endParaRPr>
          </a:p>
        </p:txBody>
      </p:sp>
      <p:sp>
        <p:nvSpPr>
          <p:cNvPr id="7" name="Rectangle 3"/>
          <p:cNvSpPr txBox="1">
            <a:spLocks noChangeArrowheads="1"/>
          </p:cNvSpPr>
          <p:nvPr/>
        </p:nvSpPr>
        <p:spPr>
          <a:xfrm>
            <a:off x="866441" y="4495800"/>
            <a:ext cx="3553160" cy="861420"/>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lnSpc>
                <a:spcPct val="120000"/>
              </a:lnSpc>
              <a:spcBef>
                <a:spcPts val="0"/>
              </a:spcBef>
              <a:spcAft>
                <a:spcPts val="0"/>
              </a:spcAft>
            </a:pPr>
            <a:r>
              <a:rPr lang="en-US" altLang="en-US" dirty="0" smtClean="0">
                <a:solidFill>
                  <a:schemeClr val="accent1">
                    <a:lumMod val="60000"/>
                    <a:lumOff val="40000"/>
                  </a:schemeClr>
                </a:solidFill>
              </a:rPr>
              <a:t>NEPHI JUNE S. QUILARIO</a:t>
            </a:r>
          </a:p>
          <a:p>
            <a:pPr fontAlgn="auto">
              <a:lnSpc>
                <a:spcPct val="120000"/>
              </a:lnSpc>
              <a:spcBef>
                <a:spcPts val="0"/>
              </a:spcBef>
              <a:spcAft>
                <a:spcPts val="0"/>
              </a:spcAft>
            </a:pPr>
            <a:r>
              <a:rPr lang="en-US" altLang="en-US" dirty="0" smtClean="0">
                <a:solidFill>
                  <a:schemeClr val="accent1">
                    <a:lumMod val="60000"/>
                    <a:lumOff val="40000"/>
                  </a:schemeClr>
                </a:solidFill>
              </a:rPr>
              <a:t>SST-1</a:t>
            </a:r>
          </a:p>
          <a:p>
            <a:pPr fontAlgn="auto">
              <a:lnSpc>
                <a:spcPct val="120000"/>
              </a:lnSpc>
              <a:spcBef>
                <a:spcPts val="0"/>
              </a:spcBef>
              <a:spcAft>
                <a:spcPts val="0"/>
              </a:spcAft>
            </a:pPr>
            <a:r>
              <a:rPr lang="en-US" altLang="en-US" dirty="0" err="1" smtClean="0">
                <a:solidFill>
                  <a:schemeClr val="accent1">
                    <a:lumMod val="60000"/>
                    <a:lumOff val="40000"/>
                  </a:schemeClr>
                </a:solidFill>
              </a:rPr>
              <a:t>Tanjay</a:t>
            </a:r>
            <a:r>
              <a:rPr lang="en-US" altLang="en-US" dirty="0" smtClean="0">
                <a:solidFill>
                  <a:schemeClr val="accent1">
                    <a:lumMod val="60000"/>
                    <a:lumOff val="40000"/>
                  </a:schemeClr>
                </a:solidFill>
              </a:rPr>
              <a:t> National </a:t>
            </a:r>
            <a:r>
              <a:rPr lang="en-US" altLang="en-US" dirty="0">
                <a:solidFill>
                  <a:schemeClr val="accent1">
                    <a:lumMod val="60000"/>
                    <a:lumOff val="40000"/>
                  </a:schemeClr>
                </a:solidFill>
              </a:rPr>
              <a:t>H</a:t>
            </a:r>
            <a:r>
              <a:rPr lang="en-US" altLang="en-US" dirty="0" smtClean="0">
                <a:solidFill>
                  <a:schemeClr val="accent1">
                    <a:lumMod val="60000"/>
                    <a:lumOff val="40000"/>
                  </a:schemeClr>
                </a:solidFill>
              </a:rPr>
              <a:t>igh </a:t>
            </a:r>
            <a:r>
              <a:rPr lang="en-US" altLang="en-US" dirty="0">
                <a:solidFill>
                  <a:schemeClr val="accent1">
                    <a:lumMod val="60000"/>
                    <a:lumOff val="40000"/>
                  </a:schemeClr>
                </a:solidFill>
              </a:rPr>
              <a:t>S</a:t>
            </a:r>
            <a:r>
              <a:rPr lang="en-US" altLang="en-US" dirty="0" smtClean="0">
                <a:solidFill>
                  <a:schemeClr val="accent1">
                    <a:lumMod val="60000"/>
                    <a:lumOff val="40000"/>
                  </a:schemeClr>
                </a:solidFill>
              </a:rPr>
              <a:t>chool</a:t>
            </a:r>
          </a:p>
          <a:p>
            <a:pPr fontAlgn="auto">
              <a:lnSpc>
                <a:spcPct val="120000"/>
              </a:lnSpc>
              <a:spcBef>
                <a:spcPts val="0"/>
              </a:spcBef>
              <a:spcAft>
                <a:spcPts val="0"/>
              </a:spcAft>
            </a:pPr>
            <a:endParaRPr lang="en-US" altLang="en-US" dirty="0">
              <a:solidFill>
                <a:schemeClr val="accent1">
                  <a:lumMod val="60000"/>
                  <a:lumOff val="40000"/>
                </a:schemeClr>
              </a:solidFill>
            </a:endParaRPr>
          </a:p>
        </p:txBody>
      </p:sp>
      <p:sp>
        <p:nvSpPr>
          <p:cNvPr id="8" name="TextBox 7"/>
          <p:cNvSpPr txBox="1"/>
          <p:nvPr/>
        </p:nvSpPr>
        <p:spPr>
          <a:xfrm>
            <a:off x="914400" y="3657600"/>
            <a:ext cx="2743200" cy="307777"/>
          </a:xfrm>
          <a:prstGeom prst="rect">
            <a:avLst/>
          </a:prstGeom>
          <a:noFill/>
        </p:spPr>
        <p:txBody>
          <a:bodyPr wrap="square" rtlCol="0">
            <a:spAutoFit/>
          </a:bodyPr>
          <a:lstStyle/>
          <a:p>
            <a:pPr algn="l"/>
            <a:r>
              <a:rPr lang="en-PH" sz="1400" dirty="0" smtClean="0">
                <a:solidFill>
                  <a:srgbClr val="FFFF00"/>
                </a:solidFill>
              </a:rPr>
              <a:t>June 18, 2017</a:t>
            </a:r>
            <a:endParaRPr lang="en-PH" sz="1400" dirty="0">
              <a:solidFill>
                <a:srgbClr val="FFFF00"/>
              </a:solidFill>
            </a:endParaRPr>
          </a:p>
        </p:txBody>
      </p:sp>
      <p:sp>
        <p:nvSpPr>
          <p:cNvPr id="9" name="Rectangle 3"/>
          <p:cNvSpPr txBox="1">
            <a:spLocks noChangeArrowheads="1"/>
          </p:cNvSpPr>
          <p:nvPr/>
        </p:nvSpPr>
        <p:spPr>
          <a:xfrm>
            <a:off x="4724400" y="4777380"/>
            <a:ext cx="3810000" cy="48042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fontAlgn="auto">
              <a:lnSpc>
                <a:spcPct val="120000"/>
              </a:lnSpc>
              <a:spcBef>
                <a:spcPts val="0"/>
              </a:spcBef>
            </a:pPr>
            <a:r>
              <a:rPr lang="en-US" altLang="en-US" sz="2000" dirty="0" smtClean="0"/>
              <a:t>For miss </a:t>
            </a:r>
            <a:r>
              <a:rPr lang="en-US" altLang="en-US" sz="2000" dirty="0" err="1" smtClean="0"/>
              <a:t>tanjay</a:t>
            </a:r>
            <a:r>
              <a:rPr lang="en-US" altLang="en-US" sz="2000" dirty="0" smtClean="0"/>
              <a:t> city 2017</a:t>
            </a:r>
            <a:endParaRPr lang="en-US" altLang="en-US" sz="20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2146" y="1929133"/>
            <a:ext cx="1457454" cy="1499867"/>
          </a:xfrm>
          <a:prstGeom prst="rect">
            <a:avLst/>
          </a:prstGeom>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030" y="731242"/>
            <a:ext cx="6377940" cy="1293028"/>
          </a:xfrm>
        </p:spPr>
        <p:txBody>
          <a:bodyPr/>
          <a:lstStyle/>
          <a:p>
            <a:pPr algn="ctr"/>
            <a:r>
              <a:rPr lang="en-US" dirty="0" smtClean="0">
                <a:solidFill>
                  <a:srgbClr val="FFFF00"/>
                </a:solidFill>
              </a:rPr>
              <a:t>Objective of Oral Communication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To Inform</a:t>
            </a:r>
          </a:p>
          <a:p>
            <a:r>
              <a:rPr lang="en-US" dirty="0" smtClean="0"/>
              <a:t>To Educate</a:t>
            </a:r>
          </a:p>
          <a:p>
            <a:r>
              <a:rPr lang="en-US" dirty="0" smtClean="0"/>
              <a:t>To Convince</a:t>
            </a:r>
          </a:p>
          <a:p>
            <a:r>
              <a:rPr lang="en-US" dirty="0" smtClean="0"/>
              <a:t>To Persuade</a:t>
            </a:r>
          </a:p>
          <a:p>
            <a:r>
              <a:rPr lang="en-US" dirty="0" smtClean="0"/>
              <a:t>To Lead to Action </a:t>
            </a:r>
            <a:endParaRPr lang="en-US" dirty="0"/>
          </a:p>
        </p:txBody>
      </p:sp>
      <p:pic>
        <p:nvPicPr>
          <p:cNvPr id="8194" name="Picture 2" descr="C:\Users\klara.UIUC\AppData\Local\Microsoft\Windows\Temporary Internet Files\Content.IE5\6CP5W0LT\MM900336865[1].gif"/>
          <p:cNvPicPr>
            <a:picLocks noChangeAspect="1" noChangeArrowheads="1" noCrop="1"/>
          </p:cNvPicPr>
          <p:nvPr/>
        </p:nvPicPr>
        <p:blipFill>
          <a:blip r:embed="rId2" cstate="print"/>
          <a:srcRect/>
          <a:stretch>
            <a:fillRect/>
          </a:stretch>
        </p:blipFill>
        <p:spPr bwMode="auto">
          <a:xfrm>
            <a:off x="5486400" y="2438400"/>
            <a:ext cx="2827421" cy="1790700"/>
          </a:xfrm>
          <a:prstGeom prst="rect">
            <a:avLst/>
          </a:prstGeom>
          <a:noFill/>
        </p:spPr>
      </p:pic>
      <p:pic>
        <p:nvPicPr>
          <p:cNvPr id="8195" name="Picture 3" descr="C:\Users\klara.UIUC\AppData\Local\Microsoft\Windows\Temporary Internet Files\Content.IE5\62B6F196\MM900283871[1].gif"/>
          <p:cNvPicPr>
            <a:picLocks noChangeAspect="1" noChangeArrowheads="1" noCrop="1"/>
          </p:cNvPicPr>
          <p:nvPr/>
        </p:nvPicPr>
        <p:blipFill>
          <a:blip r:embed="rId3" cstate="print"/>
          <a:srcRect/>
          <a:stretch>
            <a:fillRect/>
          </a:stretch>
        </p:blipFill>
        <p:spPr bwMode="auto">
          <a:xfrm>
            <a:off x="4381500" y="4492818"/>
            <a:ext cx="2209800" cy="163333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a:xfrm>
            <a:off x="609600" y="764373"/>
            <a:ext cx="7940040" cy="1293028"/>
          </a:xfrm>
        </p:spPr>
        <p:txBody>
          <a:bodyPr>
            <a:normAutofit/>
          </a:bodyPr>
          <a:lstStyle/>
          <a:p>
            <a:pPr algn="ctr"/>
            <a:r>
              <a:rPr lang="en-US" dirty="0" smtClean="0">
                <a:solidFill>
                  <a:srgbClr val="FFFF00"/>
                </a:solidFill>
              </a:rPr>
              <a:t>How to effectively translate ideas into words</a:t>
            </a:r>
            <a:endParaRPr lang="en-US" dirty="0">
              <a:solidFill>
                <a:srgbClr val="FFFF00"/>
              </a:solidFill>
            </a:endParaRPr>
          </a:p>
        </p:txBody>
      </p:sp>
      <p:sp>
        <p:nvSpPr>
          <p:cNvPr id="71683" name="Rectangle 3"/>
          <p:cNvSpPr>
            <a:spLocks noGrp="1" noChangeArrowheads="1"/>
          </p:cNvSpPr>
          <p:nvPr>
            <p:ph type="body" idx="4294967295"/>
          </p:nvPr>
        </p:nvSpPr>
        <p:spPr>
          <a:xfrm>
            <a:off x="533400" y="2286000"/>
            <a:ext cx="8229600" cy="4221163"/>
          </a:xfrm>
        </p:spPr>
        <p:txBody>
          <a:bodyPr>
            <a:normAutofit/>
          </a:bodyPr>
          <a:lstStyle/>
          <a:p>
            <a:pPr>
              <a:buFont typeface="Wingdings" panose="05000000000000000000" pitchFamily="2" charset="2"/>
              <a:buChar char="ü"/>
            </a:pPr>
            <a:r>
              <a:rPr lang="en-US" sz="2800" dirty="0" smtClean="0"/>
              <a:t>Know the language or medium of communication:</a:t>
            </a:r>
          </a:p>
          <a:p>
            <a:pPr lvl="1">
              <a:buFont typeface="Courier New" panose="02070309020205020404" pitchFamily="49" charset="0"/>
              <a:buChar char="o"/>
            </a:pPr>
            <a:r>
              <a:rPr lang="en-US" sz="2600" dirty="0" smtClean="0"/>
              <a:t>Grammar</a:t>
            </a:r>
          </a:p>
          <a:p>
            <a:pPr lvl="1">
              <a:buFont typeface="Courier New" panose="02070309020205020404" pitchFamily="49" charset="0"/>
              <a:buChar char="o"/>
            </a:pPr>
            <a:r>
              <a:rPr lang="en-US" sz="2600" dirty="0" smtClean="0"/>
              <a:t>Sentence structures</a:t>
            </a:r>
          </a:p>
          <a:p>
            <a:pPr lvl="1">
              <a:buFont typeface="Courier New" panose="02070309020205020404" pitchFamily="49" charset="0"/>
              <a:buChar char="o"/>
            </a:pPr>
            <a:endParaRPr lang="en-US" sz="2600" dirty="0" smtClean="0"/>
          </a:p>
          <a:p>
            <a:pPr>
              <a:buFont typeface="Wingdings" panose="05000000000000000000" pitchFamily="2" charset="2"/>
              <a:buChar char="ü"/>
            </a:pPr>
            <a:r>
              <a:rPr lang="en-US" sz="2800" dirty="0" smtClean="0"/>
              <a:t>Have a huge selection of vocabulary:</a:t>
            </a:r>
          </a:p>
          <a:p>
            <a:pPr lvl="1">
              <a:buFont typeface="Courier New" panose="02070309020205020404" pitchFamily="49" charset="0"/>
              <a:buChar char="o"/>
            </a:pPr>
            <a:r>
              <a:rPr lang="en-US" sz="2800" dirty="0" smtClean="0"/>
              <a:t>Read</a:t>
            </a:r>
          </a:p>
          <a:p>
            <a:pPr lvl="1">
              <a:buFont typeface="Courier New" panose="02070309020205020404" pitchFamily="49" charset="0"/>
              <a:buChar char="o"/>
            </a:pPr>
            <a:r>
              <a:rPr lang="en-US" sz="2800" dirty="0" smtClean="0"/>
              <a:t>Consult the dictionary</a:t>
            </a:r>
          </a:p>
          <a:p>
            <a:pPr lvl="1">
              <a:buFont typeface="Courier New" panose="02070309020205020404" pitchFamily="49" charset="0"/>
              <a:buChar char="o"/>
            </a:pPr>
            <a:r>
              <a:rPr lang="en-US" sz="2800" dirty="0" smtClean="0"/>
              <a:t>Enhance your thesaurus</a:t>
            </a:r>
          </a:p>
          <a:p>
            <a:pPr lvl="1">
              <a:buFont typeface="Courier New" panose="02070309020205020404" pitchFamily="49" charset="0"/>
              <a:buChar char="o"/>
            </a:pP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71600" y="764373"/>
            <a:ext cx="6377940" cy="1293028"/>
          </a:xfrm>
        </p:spPr>
        <p:txBody>
          <a:bodyPr>
            <a:normAutofit fontScale="90000"/>
          </a:bodyPr>
          <a:lstStyle/>
          <a:p>
            <a:pPr algn="ctr"/>
            <a:r>
              <a:rPr lang="en-US" sz="4000" dirty="0">
                <a:solidFill>
                  <a:srgbClr val="FFFF00"/>
                </a:solidFill>
              </a:rPr>
              <a:t>Exercising Your Presentation </a:t>
            </a:r>
            <a:r>
              <a:rPr lang="en-US" sz="4000" dirty="0" smtClean="0">
                <a:solidFill>
                  <a:srgbClr val="FFFF00"/>
                </a:solidFill>
              </a:rPr>
              <a:t>Muscle</a:t>
            </a:r>
            <a:r>
              <a:rPr lang="en-US" sz="4000" dirty="0" smtClean="0"/>
              <a:t> (</a:t>
            </a:r>
            <a:r>
              <a:rPr lang="en-US" sz="4000" dirty="0" smtClean="0">
                <a:solidFill>
                  <a:srgbClr val="0070C0"/>
                </a:solidFill>
              </a:rPr>
              <a:t>How and Why</a:t>
            </a:r>
            <a:r>
              <a:rPr lang="en-US" sz="4000" dirty="0" smtClean="0"/>
              <a:t>)</a:t>
            </a:r>
            <a:endParaRPr lang="en-US" sz="4000" dirty="0"/>
          </a:p>
        </p:txBody>
      </p:sp>
      <p:sp>
        <p:nvSpPr>
          <p:cNvPr id="6147" name="Rectangle 3"/>
          <p:cNvSpPr>
            <a:spLocks noGrp="1" noChangeArrowheads="1"/>
          </p:cNvSpPr>
          <p:nvPr>
            <p:ph idx="1"/>
          </p:nvPr>
        </p:nvSpPr>
        <p:spPr>
          <a:xfrm>
            <a:off x="457200" y="2286000"/>
            <a:ext cx="8382000" cy="4343400"/>
          </a:xfrm>
        </p:spPr>
        <p:txBody>
          <a:bodyPr>
            <a:normAutofit lnSpcReduction="10000"/>
          </a:bodyPr>
          <a:lstStyle/>
          <a:p>
            <a:r>
              <a:rPr lang="en-US" sz="2800" b="1" dirty="0">
                <a:solidFill>
                  <a:srgbClr val="008000"/>
                </a:solidFill>
              </a:rPr>
              <a:t>Do you exercise your presentation muscle?</a:t>
            </a:r>
          </a:p>
          <a:p>
            <a:pPr lvl="1"/>
            <a:r>
              <a:rPr lang="en-US" sz="2400" dirty="0"/>
              <a:t>P</a:t>
            </a:r>
            <a:r>
              <a:rPr lang="en-US" sz="2400" dirty="0" smtClean="0"/>
              <a:t>ractice </a:t>
            </a:r>
            <a:r>
              <a:rPr lang="en-US" sz="2400" dirty="0"/>
              <a:t>good speaking skills by delivering oral presentations on a regular basis</a:t>
            </a:r>
          </a:p>
          <a:p>
            <a:r>
              <a:rPr lang="en-US" sz="2800" b="1" dirty="0">
                <a:solidFill>
                  <a:srgbClr val="008000"/>
                </a:solidFill>
              </a:rPr>
              <a:t>Why?</a:t>
            </a:r>
          </a:p>
          <a:p>
            <a:pPr lvl="1"/>
            <a:r>
              <a:rPr lang="en-US" sz="2400" dirty="0"/>
              <a:t>Person with a strong presentation muscle can </a:t>
            </a:r>
            <a:r>
              <a:rPr lang="en-US" sz="2400" dirty="0" smtClean="0">
                <a:solidFill>
                  <a:srgbClr val="FFFF00"/>
                </a:solidFill>
              </a:rPr>
              <a:t>think </a:t>
            </a:r>
            <a:r>
              <a:rPr lang="en-US" sz="2400" dirty="0">
                <a:solidFill>
                  <a:srgbClr val="FFFF00"/>
                </a:solidFill>
              </a:rPr>
              <a:t>a problem through</a:t>
            </a:r>
            <a:r>
              <a:rPr lang="en-US" sz="2400" dirty="0"/>
              <a:t> and communicate his/her analysis</a:t>
            </a:r>
          </a:p>
          <a:p>
            <a:pPr lvl="1"/>
            <a:r>
              <a:rPr lang="en-US" sz="2400" dirty="0"/>
              <a:t>She can express her thoughts well enough to </a:t>
            </a:r>
            <a:r>
              <a:rPr lang="en-US" sz="2400" dirty="0">
                <a:solidFill>
                  <a:srgbClr val="FFFF00"/>
                </a:solidFill>
              </a:rPr>
              <a:t>persuade others</a:t>
            </a:r>
            <a:r>
              <a:rPr lang="en-US" sz="2400" dirty="0">
                <a:solidFill>
                  <a:srgbClr val="C00000"/>
                </a:solidFill>
              </a:rPr>
              <a:t> </a:t>
            </a:r>
            <a:r>
              <a:rPr lang="en-US" sz="2400" dirty="0"/>
              <a:t>to see her point of view</a:t>
            </a:r>
          </a:p>
          <a:p>
            <a:pPr lvl="1"/>
            <a:r>
              <a:rPr lang="en-US" sz="2400" dirty="0"/>
              <a:t>She can </a:t>
            </a:r>
            <a:r>
              <a:rPr lang="en-US" sz="2400" dirty="0">
                <a:solidFill>
                  <a:srgbClr val="FFFF00"/>
                </a:solidFill>
              </a:rPr>
              <a:t>efficiently instruct others</a:t>
            </a:r>
          </a:p>
          <a:p>
            <a:pPr lvl="1"/>
            <a:r>
              <a:rPr lang="en-US" sz="2400" dirty="0"/>
              <a:t>She can </a:t>
            </a:r>
            <a:r>
              <a:rPr lang="en-US" sz="2400" dirty="0">
                <a:solidFill>
                  <a:srgbClr val="FFFF00"/>
                </a:solidFill>
              </a:rPr>
              <a:t>speak effectively</a:t>
            </a:r>
            <a:r>
              <a:rPr lang="en-US" sz="2400" dirty="0">
                <a:solidFill>
                  <a:srgbClr val="C00000"/>
                </a:solidFill>
              </a:rPr>
              <a:t> </a:t>
            </a:r>
            <a:r>
              <a:rPr lang="en-US" sz="2400" dirty="0"/>
              <a:t>before an audience of any </a:t>
            </a:r>
            <a:r>
              <a:rPr lang="en-US" sz="2400" dirty="0" smtClean="0"/>
              <a:t>sizes</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42060" y="764373"/>
            <a:ext cx="6377940" cy="1293028"/>
          </a:xfrm>
        </p:spPr>
        <p:txBody>
          <a:bodyPr/>
          <a:lstStyle/>
          <a:p>
            <a:pPr algn="ctr"/>
            <a:r>
              <a:rPr lang="en-US" dirty="0">
                <a:solidFill>
                  <a:srgbClr val="FFFF00"/>
                </a:solidFill>
              </a:rPr>
              <a:t>Openings</a:t>
            </a:r>
          </a:p>
        </p:txBody>
      </p:sp>
      <p:sp>
        <p:nvSpPr>
          <p:cNvPr id="30723" name="Rectangle 3"/>
          <p:cNvSpPr>
            <a:spLocks noGrp="1" noChangeArrowheads="1"/>
          </p:cNvSpPr>
          <p:nvPr>
            <p:ph idx="1"/>
          </p:nvPr>
        </p:nvSpPr>
        <p:spPr/>
        <p:txBody>
          <a:bodyPr>
            <a:normAutofit lnSpcReduction="10000"/>
          </a:bodyPr>
          <a:lstStyle/>
          <a:p>
            <a:r>
              <a:rPr lang="en-US" sz="2800" dirty="0"/>
              <a:t>Purpose </a:t>
            </a:r>
          </a:p>
          <a:p>
            <a:pPr lvl="1"/>
            <a:r>
              <a:rPr lang="en-US" sz="2400" dirty="0">
                <a:solidFill>
                  <a:srgbClr val="FFFF00"/>
                </a:solidFill>
              </a:rPr>
              <a:t>Grab </a:t>
            </a:r>
            <a:r>
              <a:rPr lang="en-US" sz="2400" dirty="0" smtClean="0">
                <a:solidFill>
                  <a:srgbClr val="FFFF00"/>
                </a:solidFill>
              </a:rPr>
              <a:t>audience’s </a:t>
            </a:r>
            <a:r>
              <a:rPr lang="en-US" sz="2400" dirty="0">
                <a:solidFill>
                  <a:srgbClr val="FFFF00"/>
                </a:solidFill>
              </a:rPr>
              <a:t>attention</a:t>
            </a:r>
            <a:r>
              <a:rPr lang="en-US" sz="2400" dirty="0">
                <a:solidFill>
                  <a:srgbClr val="C00000"/>
                </a:solidFill>
              </a:rPr>
              <a:t> </a:t>
            </a:r>
            <a:r>
              <a:rPr lang="en-US" sz="2400" dirty="0"/>
              <a:t>so that they will want to hear what you have to say</a:t>
            </a:r>
          </a:p>
          <a:p>
            <a:pPr lvl="1"/>
            <a:r>
              <a:rPr lang="en-US" sz="2400" dirty="0"/>
              <a:t>Should be a “</a:t>
            </a:r>
            <a:r>
              <a:rPr lang="en-US" sz="2400" dirty="0">
                <a:solidFill>
                  <a:srgbClr val="FFFF00"/>
                </a:solidFill>
              </a:rPr>
              <a:t>grabber</a:t>
            </a:r>
            <a:r>
              <a:rPr lang="en-US" sz="2400" dirty="0"/>
              <a:t>” or “attention seeker”</a:t>
            </a:r>
          </a:p>
          <a:p>
            <a:pPr lvl="1"/>
            <a:r>
              <a:rPr lang="en-US" sz="2400" dirty="0"/>
              <a:t>Not only arouse interest, but also </a:t>
            </a:r>
            <a:r>
              <a:rPr lang="en-US" sz="2400" dirty="0" smtClean="0">
                <a:solidFill>
                  <a:srgbClr val="FFFF00"/>
                </a:solidFill>
              </a:rPr>
              <a:t>suggest </a:t>
            </a:r>
            <a:r>
              <a:rPr lang="en-US" sz="2400" dirty="0">
                <a:solidFill>
                  <a:srgbClr val="FFFF00"/>
                </a:solidFill>
              </a:rPr>
              <a:t>theme</a:t>
            </a:r>
            <a:r>
              <a:rPr lang="en-US" sz="2400" dirty="0">
                <a:solidFill>
                  <a:srgbClr val="C00000"/>
                </a:solidFill>
              </a:rPr>
              <a:t> </a:t>
            </a:r>
            <a:r>
              <a:rPr lang="en-US" sz="2400" dirty="0" smtClean="0"/>
              <a:t>of </a:t>
            </a:r>
            <a:r>
              <a:rPr lang="en-US" sz="2400" dirty="0"/>
              <a:t>speech</a:t>
            </a:r>
          </a:p>
          <a:p>
            <a:pPr lvl="1"/>
            <a:r>
              <a:rPr lang="en-US" sz="2400" dirty="0"/>
              <a:t>Openings can be </a:t>
            </a:r>
            <a:r>
              <a:rPr lang="en-US" sz="2400" dirty="0">
                <a:solidFill>
                  <a:srgbClr val="FFFF00"/>
                </a:solidFill>
              </a:rPr>
              <a:t>dramatic, emotional, humorous or rhetorical</a:t>
            </a:r>
          </a:p>
          <a:p>
            <a:pPr lvl="1"/>
            <a:r>
              <a:rPr lang="en-US" sz="2400" dirty="0"/>
              <a:t>Opening does not have to have words, you can use </a:t>
            </a:r>
            <a:r>
              <a:rPr lang="en-US" sz="2400" dirty="0">
                <a:solidFill>
                  <a:srgbClr val="FFFF00"/>
                </a:solidFill>
              </a:rPr>
              <a:t>gestures, demonstration, silence</a:t>
            </a:r>
            <a:r>
              <a:rPr lang="en-US" sz="2400" dirty="0">
                <a:solidFill>
                  <a:srgbClr val="C00000"/>
                </a:solidFill>
              </a:rPr>
              <a:t> </a:t>
            </a:r>
            <a:r>
              <a:rPr lang="en-US" sz="2400" dirty="0"/>
              <a:t>– related to the topic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18260" y="764373"/>
            <a:ext cx="6377940" cy="1293028"/>
          </a:xfrm>
        </p:spPr>
        <p:txBody>
          <a:bodyPr/>
          <a:lstStyle/>
          <a:p>
            <a:pPr algn="ctr"/>
            <a:r>
              <a:rPr lang="en-US" dirty="0">
                <a:solidFill>
                  <a:srgbClr val="FFFF00"/>
                </a:solidFill>
              </a:rPr>
              <a:t>Good Openings</a:t>
            </a:r>
          </a:p>
        </p:txBody>
      </p:sp>
      <p:sp>
        <p:nvSpPr>
          <p:cNvPr id="31747" name="Rectangle 3"/>
          <p:cNvSpPr>
            <a:spLocks noGrp="1" noChangeArrowheads="1"/>
          </p:cNvSpPr>
          <p:nvPr>
            <p:ph idx="1"/>
          </p:nvPr>
        </p:nvSpPr>
        <p:spPr>
          <a:xfrm>
            <a:off x="594360" y="2286000"/>
            <a:ext cx="7955280" cy="3444240"/>
          </a:xfrm>
        </p:spPr>
        <p:txBody>
          <a:bodyPr>
            <a:normAutofit/>
          </a:bodyPr>
          <a:lstStyle/>
          <a:p>
            <a:r>
              <a:rPr lang="en-US" sz="2800" dirty="0"/>
              <a:t>Startling question</a:t>
            </a:r>
          </a:p>
          <a:p>
            <a:r>
              <a:rPr lang="en-US" sz="2800" dirty="0"/>
              <a:t>Challenging statement</a:t>
            </a:r>
          </a:p>
          <a:p>
            <a:r>
              <a:rPr lang="en-US" sz="2800" dirty="0" smtClean="0"/>
              <a:t>Appropriate </a:t>
            </a:r>
            <a:r>
              <a:rPr lang="en-US" sz="2800" dirty="0"/>
              <a:t>short quotation or illustration</a:t>
            </a:r>
          </a:p>
          <a:p>
            <a:r>
              <a:rPr lang="en-US" sz="2800" dirty="0" smtClean="0"/>
              <a:t>Surprising </a:t>
            </a:r>
            <a:r>
              <a:rPr lang="en-US" sz="2800" dirty="0"/>
              <a:t>generalization</a:t>
            </a:r>
          </a:p>
          <a:p>
            <a:r>
              <a:rPr lang="en-US" sz="2800" dirty="0" smtClean="0"/>
              <a:t>Personal </a:t>
            </a:r>
            <a:r>
              <a:rPr lang="en-US" sz="2800" dirty="0"/>
              <a:t>story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295400" y="533400"/>
            <a:ext cx="6377940" cy="1293028"/>
          </a:xfrm>
        </p:spPr>
        <p:txBody>
          <a:bodyPr/>
          <a:lstStyle/>
          <a:p>
            <a:pPr algn="ctr"/>
            <a:r>
              <a:rPr lang="en-US" dirty="0" smtClean="0">
                <a:solidFill>
                  <a:srgbClr val="FFFF00"/>
                </a:solidFill>
              </a:rPr>
              <a:t>Closings </a:t>
            </a:r>
            <a:endParaRPr lang="en-US" dirty="0">
              <a:solidFill>
                <a:srgbClr val="FFFF00"/>
              </a:solidFill>
            </a:endParaRPr>
          </a:p>
        </p:txBody>
      </p:sp>
      <p:sp>
        <p:nvSpPr>
          <p:cNvPr id="58371" name="Rectangle 3"/>
          <p:cNvSpPr>
            <a:spLocks noGrp="1" noChangeArrowheads="1"/>
          </p:cNvSpPr>
          <p:nvPr>
            <p:ph idx="1"/>
          </p:nvPr>
        </p:nvSpPr>
        <p:spPr>
          <a:xfrm>
            <a:off x="457200" y="1600200"/>
            <a:ext cx="8229600" cy="4876800"/>
          </a:xfrm>
        </p:spPr>
        <p:txBody>
          <a:bodyPr/>
          <a:lstStyle/>
          <a:p>
            <a:pPr>
              <a:lnSpc>
                <a:spcPct val="90000"/>
              </a:lnSpc>
            </a:pPr>
            <a:r>
              <a:rPr lang="en-US" sz="2800" dirty="0"/>
              <a:t>Purpose</a:t>
            </a:r>
          </a:p>
          <a:p>
            <a:pPr lvl="1">
              <a:lnSpc>
                <a:spcPct val="90000"/>
              </a:lnSpc>
            </a:pPr>
            <a:r>
              <a:rPr lang="en-US" sz="2400" dirty="0"/>
              <a:t>Accent your speech objectives</a:t>
            </a:r>
          </a:p>
          <a:p>
            <a:pPr lvl="1">
              <a:lnSpc>
                <a:spcPct val="90000"/>
              </a:lnSpc>
            </a:pPr>
            <a:r>
              <a:rPr lang="en-US" sz="2400" dirty="0"/>
              <a:t>Leave the audience with </a:t>
            </a:r>
            <a:r>
              <a:rPr lang="en-US" sz="2400" dirty="0">
                <a:solidFill>
                  <a:srgbClr val="FFFF00"/>
                </a:solidFill>
              </a:rPr>
              <a:t>something to remember</a:t>
            </a:r>
          </a:p>
          <a:p>
            <a:pPr lvl="1">
              <a:lnSpc>
                <a:spcPct val="90000"/>
              </a:lnSpc>
            </a:pPr>
            <a:r>
              <a:rPr lang="en-US" sz="2400" dirty="0"/>
              <a:t>Closing is the “</a:t>
            </a:r>
            <a:r>
              <a:rPr lang="en-US" sz="2400" dirty="0">
                <a:solidFill>
                  <a:srgbClr val="FFFF00"/>
                </a:solidFill>
              </a:rPr>
              <a:t>whip-cracker</a:t>
            </a:r>
            <a:r>
              <a:rPr lang="en-US" sz="2400" dirty="0"/>
              <a:t>”, the “</a:t>
            </a:r>
            <a:r>
              <a:rPr lang="en-US" sz="2400" dirty="0">
                <a:solidFill>
                  <a:srgbClr val="FFFF00"/>
                </a:solidFill>
              </a:rPr>
              <a:t>clincher</a:t>
            </a:r>
            <a:r>
              <a:rPr lang="en-US" sz="2400" dirty="0"/>
              <a:t>”, ultimately the “result getter”. </a:t>
            </a:r>
          </a:p>
          <a:p>
            <a:pPr lvl="1">
              <a:lnSpc>
                <a:spcPct val="90000"/>
              </a:lnSpc>
            </a:pPr>
            <a:r>
              <a:rPr lang="en-US" sz="2400" dirty="0"/>
              <a:t>Closing can be dramatic, emotional, humorous or </a:t>
            </a:r>
            <a:r>
              <a:rPr lang="en-US" sz="2400" dirty="0" smtClean="0"/>
              <a:t>rhetorical</a:t>
            </a:r>
            <a:endParaRPr lang="en-US" sz="2400" dirty="0">
              <a:solidFill>
                <a:srgbClr val="FFFF00"/>
              </a:solidFill>
            </a:endParaRPr>
          </a:p>
          <a:p>
            <a:pPr lvl="1">
              <a:lnSpc>
                <a:spcPct val="90000"/>
              </a:lnSpc>
            </a:pPr>
            <a:r>
              <a:rPr lang="en-US" sz="2400" dirty="0"/>
              <a:t>Closing must </a:t>
            </a:r>
            <a:r>
              <a:rPr lang="en-US" sz="2400" dirty="0">
                <a:solidFill>
                  <a:srgbClr val="FFFF00"/>
                </a:solidFill>
              </a:rPr>
              <a:t>tie with your opening</a:t>
            </a:r>
            <a:r>
              <a:rPr lang="en-US" sz="2400" dirty="0">
                <a:solidFill>
                  <a:srgbClr val="C00000"/>
                </a:solidFill>
              </a:rPr>
              <a:t> </a:t>
            </a:r>
            <a:r>
              <a:rPr lang="en-US" sz="2400" dirty="0"/>
              <a:t>and your </a:t>
            </a:r>
            <a:r>
              <a:rPr lang="en-US" sz="2400" dirty="0" smtClean="0"/>
              <a:t>theme</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394460" y="764373"/>
            <a:ext cx="6377940" cy="1293028"/>
          </a:xfrm>
        </p:spPr>
        <p:txBody>
          <a:bodyPr/>
          <a:lstStyle/>
          <a:p>
            <a:pPr algn="ctr"/>
            <a:r>
              <a:rPr lang="en-US" dirty="0">
                <a:solidFill>
                  <a:srgbClr val="FFFF00"/>
                </a:solidFill>
              </a:rPr>
              <a:t>Good Closings</a:t>
            </a:r>
          </a:p>
        </p:txBody>
      </p:sp>
      <p:sp>
        <p:nvSpPr>
          <p:cNvPr id="59395" name="Rectangle 3"/>
          <p:cNvSpPr>
            <a:spLocks noGrp="1" noChangeArrowheads="1"/>
          </p:cNvSpPr>
          <p:nvPr>
            <p:ph idx="1"/>
          </p:nvPr>
        </p:nvSpPr>
        <p:spPr>
          <a:xfrm>
            <a:off x="594360" y="2651760"/>
            <a:ext cx="7955280" cy="2453640"/>
          </a:xfrm>
        </p:spPr>
        <p:txBody>
          <a:bodyPr>
            <a:normAutofit/>
          </a:bodyPr>
          <a:lstStyle/>
          <a:p>
            <a:r>
              <a:rPr lang="en-US" sz="2800" dirty="0" smtClean="0"/>
              <a:t>Call </a:t>
            </a:r>
            <a:r>
              <a:rPr lang="en-US" sz="2800" dirty="0"/>
              <a:t>or an appeal for definite action</a:t>
            </a:r>
          </a:p>
          <a:p>
            <a:r>
              <a:rPr lang="en-US" sz="2800" dirty="0" smtClean="0"/>
              <a:t>Appropriate </a:t>
            </a:r>
            <a:r>
              <a:rPr lang="en-US" sz="2800" dirty="0"/>
              <a:t>short quotation or </a:t>
            </a:r>
            <a:r>
              <a:rPr lang="en-US" sz="2800" dirty="0" smtClean="0"/>
              <a:t>illustration</a:t>
            </a:r>
            <a:endParaRPr lang="en-US" sz="2800" dirty="0"/>
          </a:p>
          <a:p>
            <a:r>
              <a:rPr lang="en-US" sz="2800" dirty="0" smtClean="0"/>
              <a:t>Personal </a:t>
            </a:r>
            <a:r>
              <a:rPr lang="en-US" sz="2800" dirty="0"/>
              <a:t>challenge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371600" y="685800"/>
            <a:ext cx="6377940" cy="1293028"/>
          </a:xfrm>
        </p:spPr>
        <p:txBody>
          <a:bodyPr>
            <a:normAutofit/>
          </a:bodyPr>
          <a:lstStyle/>
          <a:p>
            <a:pPr algn="ctr"/>
            <a:r>
              <a:rPr lang="en-US" dirty="0" smtClean="0">
                <a:solidFill>
                  <a:srgbClr val="FFFF00"/>
                </a:solidFill>
              </a:rPr>
              <a:t>7 STEPS TO EFFECTIVE COMMUNICATION</a:t>
            </a:r>
            <a:endParaRPr lang="en-US" sz="4000" dirty="0">
              <a:solidFill>
                <a:srgbClr val="FFFF00"/>
              </a:solidFill>
            </a:endParaRPr>
          </a:p>
        </p:txBody>
      </p:sp>
      <p:sp>
        <p:nvSpPr>
          <p:cNvPr id="73731" name="Rectangle 3"/>
          <p:cNvSpPr>
            <a:spLocks noGrp="1" noChangeArrowheads="1"/>
          </p:cNvSpPr>
          <p:nvPr>
            <p:ph idx="1"/>
          </p:nvPr>
        </p:nvSpPr>
        <p:spPr>
          <a:xfrm>
            <a:off x="457200" y="2209800"/>
            <a:ext cx="8229600" cy="4343400"/>
          </a:xfrm>
        </p:spPr>
        <p:txBody>
          <a:bodyPr>
            <a:normAutofit lnSpcReduction="10000"/>
          </a:bodyPr>
          <a:lstStyle/>
          <a:p>
            <a:pPr>
              <a:lnSpc>
                <a:spcPct val="90000"/>
              </a:lnSpc>
            </a:pPr>
            <a:r>
              <a:rPr lang="en-US" sz="2400" b="1" dirty="0" smtClean="0">
                <a:solidFill>
                  <a:srgbClr val="FFFF00"/>
                </a:solidFill>
              </a:rPr>
              <a:t>PAUSE</a:t>
            </a:r>
            <a:r>
              <a:rPr lang="en-US" sz="2400" dirty="0" smtClean="0"/>
              <a:t> – Replace fillers with silence</a:t>
            </a:r>
          </a:p>
          <a:p>
            <a:pPr>
              <a:lnSpc>
                <a:spcPct val="90000"/>
              </a:lnSpc>
            </a:pPr>
            <a:r>
              <a:rPr lang="en-US" sz="2400" b="1" dirty="0" smtClean="0">
                <a:solidFill>
                  <a:srgbClr val="FFFF00"/>
                </a:solidFill>
              </a:rPr>
              <a:t>CHUNKING</a:t>
            </a:r>
            <a:r>
              <a:rPr lang="en-US" sz="2400" dirty="0" smtClean="0"/>
              <a:t> – Block your speech into sections</a:t>
            </a:r>
          </a:p>
          <a:p>
            <a:pPr>
              <a:lnSpc>
                <a:spcPct val="90000"/>
              </a:lnSpc>
            </a:pPr>
            <a:r>
              <a:rPr lang="en-US" sz="2400" dirty="0" smtClean="0"/>
              <a:t> </a:t>
            </a:r>
            <a:r>
              <a:rPr lang="en-US" sz="2400" b="1" dirty="0" smtClean="0">
                <a:solidFill>
                  <a:srgbClr val="FFFF00"/>
                </a:solidFill>
              </a:rPr>
              <a:t>TRANSITIONING</a:t>
            </a:r>
            <a:r>
              <a:rPr lang="en-US" sz="2400" dirty="0" smtClean="0"/>
              <a:t> – Create transitions from one thought to another. It smooths your thought proces</a:t>
            </a:r>
            <a:r>
              <a:rPr lang="en-US" sz="2400" b="1" dirty="0" smtClean="0"/>
              <a:t>s</a:t>
            </a:r>
          </a:p>
          <a:p>
            <a:pPr>
              <a:lnSpc>
                <a:spcPct val="90000"/>
              </a:lnSpc>
            </a:pPr>
            <a:r>
              <a:rPr lang="en-US" sz="2400" b="1" dirty="0" smtClean="0">
                <a:solidFill>
                  <a:srgbClr val="FFFF00"/>
                </a:solidFill>
              </a:rPr>
              <a:t>EYE CONTACT</a:t>
            </a:r>
            <a:r>
              <a:rPr lang="en-US" sz="2400" dirty="0" smtClean="0"/>
              <a:t> – Make direct eye contact to the audience and talk in a conversational tone</a:t>
            </a:r>
          </a:p>
          <a:p>
            <a:pPr>
              <a:lnSpc>
                <a:spcPct val="90000"/>
              </a:lnSpc>
            </a:pPr>
            <a:r>
              <a:rPr lang="en-US" sz="2400" b="1" dirty="0" smtClean="0">
                <a:solidFill>
                  <a:srgbClr val="FFFF00"/>
                </a:solidFill>
              </a:rPr>
              <a:t>SLOW DOWN</a:t>
            </a:r>
            <a:r>
              <a:rPr lang="en-US" sz="2400" dirty="0" smtClean="0"/>
              <a:t> – Slowing down when speaking allows your mind to process thoughts easily</a:t>
            </a:r>
          </a:p>
          <a:p>
            <a:pPr>
              <a:lnSpc>
                <a:spcPct val="90000"/>
              </a:lnSpc>
            </a:pPr>
            <a:r>
              <a:rPr lang="en-US" sz="2400" b="1" dirty="0" smtClean="0">
                <a:solidFill>
                  <a:srgbClr val="FFFF00"/>
                </a:solidFill>
              </a:rPr>
              <a:t>RELAX</a:t>
            </a:r>
            <a:r>
              <a:rPr lang="en-US" sz="2400" dirty="0" smtClean="0"/>
              <a:t> – The audience is there to listen and wants you to succeed</a:t>
            </a:r>
          </a:p>
          <a:p>
            <a:pPr>
              <a:lnSpc>
                <a:spcPct val="90000"/>
              </a:lnSpc>
            </a:pPr>
            <a:r>
              <a:rPr lang="en-US" sz="2400" b="1" dirty="0" smtClean="0">
                <a:solidFill>
                  <a:srgbClr val="FFFF00"/>
                </a:solidFill>
              </a:rPr>
              <a:t>VOICE INFLECTION</a:t>
            </a:r>
            <a:r>
              <a:rPr lang="en-US" sz="2400" dirty="0" smtClean="0"/>
              <a:t> – Builds in automatic pauses</a:t>
            </a:r>
            <a:endParaRPr lang="en-US" sz="2400" dirty="0"/>
          </a:p>
        </p:txBody>
      </p:sp>
    </p:spTree>
    <p:extLst>
      <p:ext uri="{BB962C8B-B14F-4D97-AF65-F5344CB8AC3E}">
        <p14:creationId xmlns:p14="http://schemas.microsoft.com/office/powerpoint/2010/main" val="2415087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460" y="457200"/>
            <a:ext cx="6377940" cy="1293028"/>
          </a:xfrm>
        </p:spPr>
        <p:txBody>
          <a:bodyPr/>
          <a:lstStyle/>
          <a:p>
            <a:pPr algn="ctr"/>
            <a:r>
              <a:rPr lang="en-PH" dirty="0" smtClean="0">
                <a:solidFill>
                  <a:srgbClr val="FFFF00"/>
                </a:solidFill>
              </a:rPr>
              <a:t>7 c’s of effective communication</a:t>
            </a:r>
            <a:endParaRPr lang="en-PH" dirty="0">
              <a:solidFill>
                <a:srgbClr val="FFFF00"/>
              </a:solidFill>
            </a:endParaRPr>
          </a:p>
        </p:txBody>
      </p:sp>
      <p:sp>
        <p:nvSpPr>
          <p:cNvPr id="3" name="Content Placeholder 2"/>
          <p:cNvSpPr>
            <a:spLocks noGrp="1"/>
          </p:cNvSpPr>
          <p:nvPr>
            <p:ph idx="1"/>
          </p:nvPr>
        </p:nvSpPr>
        <p:spPr>
          <a:xfrm>
            <a:off x="152400" y="2194560"/>
            <a:ext cx="8991600" cy="3368040"/>
          </a:xfrm>
        </p:spPr>
        <p:txBody>
          <a:bodyPr/>
          <a:lstStyle/>
          <a:p>
            <a:pPr marL="0" indent="0">
              <a:buNone/>
            </a:pPr>
            <a:r>
              <a:rPr lang="en-PH" dirty="0" smtClean="0"/>
              <a:t>1. </a:t>
            </a:r>
            <a:r>
              <a:rPr lang="en-PH" b="1" dirty="0" smtClean="0">
                <a:solidFill>
                  <a:srgbClr val="FFFF00"/>
                </a:solidFill>
              </a:rPr>
              <a:t>CLARITY</a:t>
            </a:r>
            <a:r>
              <a:rPr lang="en-PH" dirty="0" smtClean="0"/>
              <a:t> – Be clear with your message</a:t>
            </a:r>
          </a:p>
          <a:p>
            <a:pPr marL="0" indent="0">
              <a:buNone/>
            </a:pPr>
            <a:r>
              <a:rPr lang="en-PH" dirty="0" smtClean="0"/>
              <a:t>2. </a:t>
            </a:r>
            <a:r>
              <a:rPr lang="en-PH" b="1" dirty="0" smtClean="0">
                <a:solidFill>
                  <a:srgbClr val="FFFF00"/>
                </a:solidFill>
              </a:rPr>
              <a:t>CONCISE</a:t>
            </a:r>
            <a:r>
              <a:rPr lang="en-PH" dirty="0" smtClean="0"/>
              <a:t> – Least possible words saves time</a:t>
            </a:r>
          </a:p>
          <a:p>
            <a:pPr marL="0" indent="0">
              <a:buNone/>
            </a:pPr>
            <a:r>
              <a:rPr lang="en-PH" dirty="0" smtClean="0"/>
              <a:t>3. </a:t>
            </a:r>
            <a:r>
              <a:rPr lang="en-PH" b="1" dirty="0" smtClean="0">
                <a:solidFill>
                  <a:srgbClr val="FFFF00"/>
                </a:solidFill>
              </a:rPr>
              <a:t>CORRECT</a:t>
            </a:r>
            <a:r>
              <a:rPr lang="en-PH" dirty="0" smtClean="0"/>
              <a:t> – Accurate facts and figure, grammar, language</a:t>
            </a:r>
          </a:p>
          <a:p>
            <a:pPr marL="0" indent="0">
              <a:buNone/>
            </a:pPr>
            <a:r>
              <a:rPr lang="en-PH" dirty="0" smtClean="0"/>
              <a:t>4. </a:t>
            </a:r>
            <a:r>
              <a:rPr lang="en-PH" b="1" dirty="0" smtClean="0">
                <a:solidFill>
                  <a:srgbClr val="FFFF00"/>
                </a:solidFill>
              </a:rPr>
              <a:t>COMPLETE</a:t>
            </a:r>
            <a:r>
              <a:rPr lang="en-PH" dirty="0" smtClean="0"/>
              <a:t> – Must convey all the facts required by the receiver</a:t>
            </a:r>
          </a:p>
          <a:p>
            <a:pPr marL="0" indent="0">
              <a:buNone/>
            </a:pPr>
            <a:r>
              <a:rPr lang="en-PH" dirty="0" smtClean="0"/>
              <a:t>5. </a:t>
            </a:r>
            <a:r>
              <a:rPr lang="en-PH" b="1" dirty="0" smtClean="0">
                <a:solidFill>
                  <a:srgbClr val="FFFF00"/>
                </a:solidFill>
              </a:rPr>
              <a:t>CONSIDERATION</a:t>
            </a:r>
            <a:r>
              <a:rPr lang="en-PH" dirty="0" smtClean="0"/>
              <a:t> – Consider the audience</a:t>
            </a:r>
          </a:p>
          <a:p>
            <a:pPr marL="0" indent="0">
              <a:buNone/>
            </a:pPr>
            <a:r>
              <a:rPr lang="en-PH" dirty="0" smtClean="0"/>
              <a:t>6. </a:t>
            </a:r>
            <a:r>
              <a:rPr lang="en-PH" b="1" dirty="0" smtClean="0">
                <a:solidFill>
                  <a:srgbClr val="FFFF00"/>
                </a:solidFill>
              </a:rPr>
              <a:t>CONCRETE</a:t>
            </a:r>
            <a:r>
              <a:rPr lang="en-PH" dirty="0" smtClean="0"/>
              <a:t> – Be specific, not vague</a:t>
            </a:r>
          </a:p>
          <a:p>
            <a:pPr marL="0" indent="0">
              <a:buNone/>
            </a:pPr>
            <a:r>
              <a:rPr lang="en-PH" dirty="0" smtClean="0"/>
              <a:t>7. </a:t>
            </a:r>
            <a:r>
              <a:rPr lang="en-PH" b="1" dirty="0" smtClean="0">
                <a:solidFill>
                  <a:srgbClr val="FFFF00"/>
                </a:solidFill>
              </a:rPr>
              <a:t>COURTESY</a:t>
            </a:r>
            <a:r>
              <a:rPr lang="en-PH" dirty="0" smtClean="0"/>
              <a:t> – Be respectful</a:t>
            </a:r>
            <a:endParaRPr lang="en-PH" dirty="0"/>
          </a:p>
        </p:txBody>
      </p:sp>
    </p:spTree>
    <p:extLst>
      <p:ext uri="{BB962C8B-B14F-4D97-AF65-F5344CB8AC3E}">
        <p14:creationId xmlns:p14="http://schemas.microsoft.com/office/powerpoint/2010/main" val="1716777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762000"/>
            <a:ext cx="5524499" cy="5524499"/>
          </a:xfrm>
        </p:spPr>
      </p:pic>
    </p:spTree>
    <p:extLst>
      <p:ext uri="{BB962C8B-B14F-4D97-AF65-F5344CB8AC3E}">
        <p14:creationId xmlns:p14="http://schemas.microsoft.com/office/powerpoint/2010/main" val="1432290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3390" y="1219200"/>
            <a:ext cx="5880410" cy="4305300"/>
          </a:xfrm>
          <a:prstGeom prst="rect">
            <a:avLst/>
          </a:prstGeom>
        </p:spPr>
      </p:pic>
      <p:pic>
        <p:nvPicPr>
          <p:cNvPr id="3074" name="Picture 2" descr="C:\Users\klara.UIUC\AppData\Local\Microsoft\Windows\Temporary Internet Files\Content.IE5\HG01CEZ1\MC900037090[1].wmf"/>
          <p:cNvPicPr>
            <a:picLocks noChangeAspect="1" noChangeArrowheads="1"/>
          </p:cNvPicPr>
          <p:nvPr/>
        </p:nvPicPr>
        <p:blipFill>
          <a:blip r:embed="rId4" cstate="print"/>
          <a:srcRect/>
          <a:stretch>
            <a:fillRect/>
          </a:stretch>
        </p:blipFill>
        <p:spPr bwMode="auto">
          <a:xfrm>
            <a:off x="7086600" y="3581400"/>
            <a:ext cx="1518818" cy="171541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1965960"/>
            <a:ext cx="7955280" cy="3520440"/>
          </a:xfrm>
        </p:spPr>
        <p:txBody>
          <a:bodyPr>
            <a:normAutofit/>
          </a:bodyPr>
          <a:lstStyle/>
          <a:p>
            <a:pPr marL="0" indent="0" algn="just">
              <a:buNone/>
            </a:pPr>
            <a:r>
              <a:rPr lang="en-US" b="1" dirty="0">
                <a:solidFill>
                  <a:srgbClr val="FFFF00"/>
                </a:solidFill>
              </a:rPr>
              <a:t>1. Prepare</a:t>
            </a:r>
            <a:endParaRPr lang="en-PH" b="1" dirty="0">
              <a:solidFill>
                <a:srgbClr val="FFFF00"/>
              </a:solidFill>
            </a:endParaRPr>
          </a:p>
          <a:p>
            <a:pPr algn="just"/>
            <a:r>
              <a:rPr lang="en-US" dirty="0"/>
              <a:t>We all know the importance of practice prior to a big </a:t>
            </a:r>
            <a:r>
              <a:rPr lang="en-US" dirty="0" smtClean="0"/>
              <a:t>performance.</a:t>
            </a:r>
            <a:r>
              <a:rPr lang="en-US" dirty="0"/>
              <a:t> </a:t>
            </a:r>
            <a:r>
              <a:rPr lang="en-US" dirty="0"/>
              <a:t>I</a:t>
            </a:r>
            <a:r>
              <a:rPr lang="en-US" dirty="0" smtClean="0"/>
              <a:t>nstead </a:t>
            </a:r>
            <a:r>
              <a:rPr lang="en-US" dirty="0"/>
              <a:t>of practicing by yourself at home, ask close friends and family that you feel comfortable playing in front of to serve as your audience. Also, </a:t>
            </a:r>
            <a:r>
              <a:rPr lang="en-US" dirty="0" smtClean="0"/>
              <a:t>it</a:t>
            </a:r>
            <a:r>
              <a:rPr lang="en-PH" dirty="0" smtClean="0"/>
              <a:t>’</a:t>
            </a:r>
            <a:r>
              <a:rPr lang="en-US" dirty="0" smtClean="0"/>
              <a:t>s </a:t>
            </a:r>
            <a:r>
              <a:rPr lang="en-US" dirty="0"/>
              <a:t>ideal to practice at the venue </a:t>
            </a:r>
            <a:r>
              <a:rPr lang="en-US" dirty="0" smtClean="0"/>
              <a:t>you</a:t>
            </a:r>
            <a:r>
              <a:rPr lang="en-PH" dirty="0" smtClean="0"/>
              <a:t>’</a:t>
            </a:r>
            <a:r>
              <a:rPr lang="en-US" dirty="0" err="1" smtClean="0"/>
              <a:t>ll</a:t>
            </a:r>
            <a:r>
              <a:rPr lang="en-US" dirty="0" smtClean="0"/>
              <a:t> </a:t>
            </a:r>
            <a:r>
              <a:rPr lang="en-US" dirty="0"/>
              <a:t>be performing at, but if </a:t>
            </a:r>
            <a:r>
              <a:rPr lang="en-US" dirty="0" smtClean="0"/>
              <a:t>that</a:t>
            </a:r>
            <a:r>
              <a:rPr lang="en-PH" dirty="0" smtClean="0"/>
              <a:t>’</a:t>
            </a:r>
            <a:r>
              <a:rPr lang="en-US" dirty="0" smtClean="0"/>
              <a:t>s </a:t>
            </a:r>
            <a:r>
              <a:rPr lang="en-US" dirty="0"/>
              <a:t>not possible find a similar location, or try playing at a variety of locations, which can help eliminate setting distractions altogether.</a:t>
            </a:r>
            <a:endParaRPr lang="en-PH" dirty="0"/>
          </a:p>
          <a:p>
            <a:pPr algn="just"/>
            <a:endParaRPr lang="en-PH" dirty="0"/>
          </a:p>
        </p:txBody>
      </p:sp>
    </p:spTree>
    <p:extLst>
      <p:ext uri="{BB962C8B-B14F-4D97-AF65-F5344CB8AC3E}">
        <p14:creationId xmlns:p14="http://schemas.microsoft.com/office/powerpoint/2010/main" val="1485275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1737360"/>
            <a:ext cx="7955280" cy="3825240"/>
          </a:xfrm>
        </p:spPr>
        <p:txBody>
          <a:bodyPr/>
          <a:lstStyle/>
          <a:p>
            <a:pPr marL="0" indent="0" algn="just">
              <a:buNone/>
            </a:pPr>
            <a:r>
              <a:rPr lang="en-US" b="1" dirty="0">
                <a:solidFill>
                  <a:srgbClr val="FFFF00"/>
                </a:solidFill>
              </a:rPr>
              <a:t>2. Skip the Latte</a:t>
            </a:r>
            <a:endParaRPr lang="en-PH" b="1" dirty="0">
              <a:solidFill>
                <a:srgbClr val="FFFF00"/>
              </a:solidFill>
            </a:endParaRPr>
          </a:p>
          <a:p>
            <a:pPr algn="just"/>
            <a:r>
              <a:rPr lang="en-US" dirty="0"/>
              <a:t>You may think </a:t>
            </a:r>
            <a:r>
              <a:rPr lang="en-US" dirty="0" smtClean="0"/>
              <a:t>it</a:t>
            </a:r>
            <a:r>
              <a:rPr lang="en-PH" dirty="0" smtClean="0"/>
              <a:t>’</a:t>
            </a:r>
            <a:r>
              <a:rPr lang="en-US" dirty="0" err="1" smtClean="0"/>
              <a:t>ll</a:t>
            </a:r>
            <a:r>
              <a:rPr lang="en-US" dirty="0" smtClean="0"/>
              <a:t> </a:t>
            </a:r>
            <a:r>
              <a:rPr lang="en-US" dirty="0"/>
              <a:t>help you be more alert, but caffeine and sugar actually can agitate the negative symptoms of stage fright. </a:t>
            </a:r>
            <a:r>
              <a:rPr lang="en-US" dirty="0" smtClean="0"/>
              <a:t>It</a:t>
            </a:r>
            <a:r>
              <a:rPr lang="en-PH" dirty="0" smtClean="0"/>
              <a:t>’</a:t>
            </a:r>
            <a:r>
              <a:rPr lang="en-US" dirty="0" smtClean="0"/>
              <a:t>s </a:t>
            </a:r>
            <a:r>
              <a:rPr lang="en-US" dirty="0"/>
              <a:t>best to avoid sugary foods or caffeinated beverages the day of your performance. Believe us, the natural pre-performance adrenaline boost will be more than enough to keep you alert and energized! (Feeling too pumped up still? Try eating a banana. Its natural beta-blockers may help regulate your energy levels.)</a:t>
            </a:r>
            <a:endParaRPr lang="en-PH" dirty="0"/>
          </a:p>
          <a:p>
            <a:pPr algn="just"/>
            <a:endParaRPr lang="en-PH" dirty="0"/>
          </a:p>
        </p:txBody>
      </p:sp>
    </p:spTree>
    <p:extLst>
      <p:ext uri="{BB962C8B-B14F-4D97-AF65-F5344CB8AC3E}">
        <p14:creationId xmlns:p14="http://schemas.microsoft.com/office/powerpoint/2010/main" val="3141469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1752600"/>
            <a:ext cx="7955280" cy="4069080"/>
          </a:xfrm>
        </p:spPr>
        <p:txBody>
          <a:bodyPr/>
          <a:lstStyle/>
          <a:p>
            <a:pPr marL="0" indent="0" algn="just">
              <a:buNone/>
            </a:pPr>
            <a:r>
              <a:rPr lang="en-US" b="1" dirty="0">
                <a:solidFill>
                  <a:srgbClr val="FFFF00"/>
                </a:solidFill>
              </a:rPr>
              <a:t>3. Accept the Fear</a:t>
            </a:r>
            <a:endParaRPr lang="en-PH" b="1" dirty="0">
              <a:solidFill>
                <a:srgbClr val="FFFF00"/>
              </a:solidFill>
            </a:endParaRPr>
          </a:p>
          <a:p>
            <a:pPr algn="just"/>
            <a:r>
              <a:rPr lang="en-US" dirty="0"/>
              <a:t>Accepting that what </a:t>
            </a:r>
            <a:r>
              <a:rPr lang="en-US" dirty="0" smtClean="0"/>
              <a:t>you</a:t>
            </a:r>
            <a:r>
              <a:rPr lang="en-PH" dirty="0" smtClean="0"/>
              <a:t>’</a:t>
            </a:r>
            <a:r>
              <a:rPr lang="en-US" dirty="0" smtClean="0"/>
              <a:t>re </a:t>
            </a:r>
            <a:r>
              <a:rPr lang="en-US" dirty="0"/>
              <a:t>feeling is a natural biological response can be incredibly freeing and allow you to work past your stage fright. Have faith in your preparedness and</a:t>
            </a:r>
            <a:r>
              <a:rPr lang="en-US" altLang="zh-CN" dirty="0"/>
              <a:t>…</a:t>
            </a:r>
            <a:endParaRPr lang="en-PH" dirty="0"/>
          </a:p>
          <a:p>
            <a:pPr algn="just"/>
            <a:endParaRPr lang="en-PH" dirty="0"/>
          </a:p>
          <a:p>
            <a:pPr marL="0" indent="0" algn="just">
              <a:buNone/>
            </a:pPr>
            <a:r>
              <a:rPr lang="en-US" b="1" dirty="0">
                <a:solidFill>
                  <a:srgbClr val="FFFF00"/>
                </a:solidFill>
              </a:rPr>
              <a:t>4. </a:t>
            </a:r>
            <a:r>
              <a:rPr lang="en-US" b="1" dirty="0" smtClean="0">
                <a:solidFill>
                  <a:srgbClr val="FFFF00"/>
                </a:solidFill>
              </a:rPr>
              <a:t>Don</a:t>
            </a:r>
            <a:r>
              <a:rPr lang="en-PH" b="1" dirty="0" smtClean="0">
                <a:solidFill>
                  <a:srgbClr val="FFFF00"/>
                </a:solidFill>
              </a:rPr>
              <a:t>’</a:t>
            </a:r>
            <a:r>
              <a:rPr lang="en-US" b="1" dirty="0" smtClean="0">
                <a:solidFill>
                  <a:srgbClr val="FFFF00"/>
                </a:solidFill>
              </a:rPr>
              <a:t>t </a:t>
            </a:r>
            <a:r>
              <a:rPr lang="en-US" b="1" dirty="0">
                <a:solidFill>
                  <a:srgbClr val="FFFF00"/>
                </a:solidFill>
              </a:rPr>
              <a:t>Focus on Yourself</a:t>
            </a:r>
            <a:endParaRPr lang="en-PH" b="1" dirty="0">
              <a:solidFill>
                <a:srgbClr val="FFFF00"/>
              </a:solidFill>
            </a:endParaRPr>
          </a:p>
          <a:p>
            <a:pPr algn="just"/>
            <a:r>
              <a:rPr lang="en-US" dirty="0"/>
              <a:t>Think about how cool it is that you have the opportunity to </a:t>
            </a:r>
            <a:r>
              <a:rPr lang="en-US" dirty="0" smtClean="0"/>
              <a:t>speak in front of </a:t>
            </a:r>
            <a:r>
              <a:rPr lang="en-US" dirty="0"/>
              <a:t>those in the audience.</a:t>
            </a:r>
            <a:endParaRPr lang="en-PH" dirty="0"/>
          </a:p>
          <a:p>
            <a:pPr algn="just"/>
            <a:endParaRPr lang="en-PH" dirty="0"/>
          </a:p>
        </p:txBody>
      </p:sp>
    </p:spTree>
    <p:extLst>
      <p:ext uri="{BB962C8B-B14F-4D97-AF65-F5344CB8AC3E}">
        <p14:creationId xmlns:p14="http://schemas.microsoft.com/office/powerpoint/2010/main" val="931465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2194560"/>
            <a:ext cx="7955280" cy="2301240"/>
          </a:xfrm>
        </p:spPr>
        <p:txBody>
          <a:bodyPr/>
          <a:lstStyle/>
          <a:p>
            <a:pPr marL="0" indent="0" algn="just">
              <a:buNone/>
            </a:pPr>
            <a:r>
              <a:rPr lang="en-US" b="1" dirty="0">
                <a:solidFill>
                  <a:srgbClr val="FFFF00"/>
                </a:solidFill>
              </a:rPr>
              <a:t>5. Be Confident</a:t>
            </a:r>
            <a:endParaRPr lang="en-PH" b="1" dirty="0">
              <a:solidFill>
                <a:srgbClr val="FFFF00"/>
              </a:solidFill>
            </a:endParaRPr>
          </a:p>
          <a:p>
            <a:pPr algn="just"/>
            <a:r>
              <a:rPr lang="en-US" dirty="0" smtClean="0"/>
              <a:t>Don</a:t>
            </a:r>
            <a:r>
              <a:rPr lang="en-PH" dirty="0" smtClean="0"/>
              <a:t>’</a:t>
            </a:r>
            <a:r>
              <a:rPr lang="en-US" dirty="0" smtClean="0"/>
              <a:t>t </a:t>
            </a:r>
            <a:r>
              <a:rPr lang="en-US" dirty="0"/>
              <a:t>fixate on what could go wrong, but rather imagine all your </a:t>
            </a:r>
            <a:r>
              <a:rPr lang="en-US" dirty="0" smtClean="0"/>
              <a:t>preparation. </a:t>
            </a:r>
            <a:r>
              <a:rPr lang="en-US" dirty="0"/>
              <a:t>Remember the audience is there to support and encourage you. Avoid any and all feelings of self-doubt.</a:t>
            </a:r>
            <a:endParaRPr lang="en-PH" dirty="0"/>
          </a:p>
          <a:p>
            <a:pPr algn="just"/>
            <a:endParaRPr lang="en-PH" dirty="0"/>
          </a:p>
        </p:txBody>
      </p:sp>
    </p:spTree>
    <p:extLst>
      <p:ext uri="{BB962C8B-B14F-4D97-AF65-F5344CB8AC3E}">
        <p14:creationId xmlns:p14="http://schemas.microsoft.com/office/powerpoint/2010/main" val="3350744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solidFill>
                  <a:srgbClr val="FFFF00"/>
                </a:solidFill>
              </a:rPr>
              <a:t>6. Listen to Music</a:t>
            </a:r>
            <a:endParaRPr lang="en-PH" b="1" dirty="0">
              <a:solidFill>
                <a:srgbClr val="FFFF00"/>
              </a:solidFill>
            </a:endParaRPr>
          </a:p>
          <a:p>
            <a:pPr algn="just"/>
            <a:r>
              <a:rPr lang="en-US" dirty="0"/>
              <a:t>Sport psychologists have long encouraged athletes to listen to music prior to big competitions, and some of the same benefits can cross over to musicians as well. For one, we can choose songs to put us into the right mood. Need an added boost? Pick a song that fires you up. Too worked up and need to relax a bit? Listen to your favorite chill-out song.</a:t>
            </a:r>
            <a:endParaRPr lang="en-PH" dirty="0"/>
          </a:p>
          <a:p>
            <a:pPr algn="just"/>
            <a:endParaRPr lang="en-PH" dirty="0"/>
          </a:p>
        </p:txBody>
      </p:sp>
    </p:spTree>
    <p:extLst>
      <p:ext uri="{BB962C8B-B14F-4D97-AF65-F5344CB8AC3E}">
        <p14:creationId xmlns:p14="http://schemas.microsoft.com/office/powerpoint/2010/main" val="1053335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solidFill>
                  <a:srgbClr val="FFFF00"/>
                </a:solidFill>
              </a:rPr>
              <a:t>7. Breathe/Meditate</a:t>
            </a:r>
            <a:endParaRPr lang="en-PH" b="1" dirty="0">
              <a:solidFill>
                <a:srgbClr val="FFFF00"/>
              </a:solidFill>
            </a:endParaRPr>
          </a:p>
          <a:p>
            <a:pPr algn="just"/>
            <a:r>
              <a:rPr lang="en-US" dirty="0"/>
              <a:t>We all have our own way of entering the </a:t>
            </a:r>
            <a:r>
              <a:rPr lang="zh-CN" altLang="en-US" dirty="0"/>
              <a:t>‘</a:t>
            </a:r>
            <a:r>
              <a:rPr lang="en-US" dirty="0"/>
              <a:t>zone.</a:t>
            </a:r>
            <a:r>
              <a:rPr lang="zh-CN" altLang="en-US" dirty="0"/>
              <a:t>’</a:t>
            </a:r>
            <a:r>
              <a:rPr lang="en-US" dirty="0"/>
              <a:t> Practice your relaxation technique ahead of time, so that </a:t>
            </a:r>
            <a:r>
              <a:rPr lang="en-US" dirty="0" smtClean="0"/>
              <a:t>it</a:t>
            </a:r>
            <a:r>
              <a:rPr lang="en-PH" dirty="0" smtClean="0"/>
              <a:t>’</a:t>
            </a:r>
            <a:r>
              <a:rPr lang="en-US" dirty="0" smtClean="0"/>
              <a:t>s </a:t>
            </a:r>
            <a:r>
              <a:rPr lang="en-US" dirty="0"/>
              <a:t>ready to go when you need it. One suggestion is to find a quiet spot to sit.  Slowly take 10 full breaths, in and out, through your nose. Count each breath as you go.</a:t>
            </a:r>
            <a:endParaRPr lang="en-PH" dirty="0"/>
          </a:p>
          <a:p>
            <a:pPr algn="just"/>
            <a:endParaRPr lang="en-PH" dirty="0"/>
          </a:p>
        </p:txBody>
      </p:sp>
    </p:spTree>
    <p:extLst>
      <p:ext uri="{BB962C8B-B14F-4D97-AF65-F5344CB8AC3E}">
        <p14:creationId xmlns:p14="http://schemas.microsoft.com/office/powerpoint/2010/main" val="27793239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solidFill>
                  <a:srgbClr val="FFFF00"/>
                </a:solidFill>
              </a:rPr>
              <a:t>8. Stretch</a:t>
            </a:r>
            <a:endParaRPr lang="en-PH" b="1" dirty="0">
              <a:solidFill>
                <a:srgbClr val="FFFF00"/>
              </a:solidFill>
            </a:endParaRPr>
          </a:p>
          <a:p>
            <a:pPr algn="just"/>
            <a:r>
              <a:rPr lang="en-US" dirty="0"/>
              <a:t>Stretching will help loosen tense muscles and allow you to focus on something other than your jitters right before the show. Take it easy, concentrate on your movements and shake it out when </a:t>
            </a:r>
            <a:r>
              <a:rPr lang="en-US" dirty="0" smtClean="0"/>
              <a:t>you</a:t>
            </a:r>
            <a:r>
              <a:rPr lang="en-PH" dirty="0" smtClean="0"/>
              <a:t>’</a:t>
            </a:r>
            <a:r>
              <a:rPr lang="en-US" dirty="0" smtClean="0"/>
              <a:t>re </a:t>
            </a:r>
            <a:r>
              <a:rPr lang="en-US" dirty="0"/>
              <a:t>done. Imagine all the negative energy leaving your body.</a:t>
            </a:r>
            <a:endParaRPr lang="en-PH" dirty="0"/>
          </a:p>
          <a:p>
            <a:pPr algn="just"/>
            <a:endParaRPr lang="en-PH" dirty="0"/>
          </a:p>
        </p:txBody>
      </p:sp>
    </p:spTree>
    <p:extLst>
      <p:ext uri="{BB962C8B-B14F-4D97-AF65-F5344CB8AC3E}">
        <p14:creationId xmlns:p14="http://schemas.microsoft.com/office/powerpoint/2010/main" val="21776426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solidFill>
                  <a:srgbClr val="FFFF00"/>
                </a:solidFill>
              </a:rPr>
              <a:t>9. Use the Facilities</a:t>
            </a:r>
            <a:endParaRPr lang="en-PH" b="1" dirty="0">
              <a:solidFill>
                <a:srgbClr val="FFFF00"/>
              </a:solidFill>
            </a:endParaRPr>
          </a:p>
          <a:p>
            <a:pPr algn="just"/>
            <a:r>
              <a:rPr lang="en-US" dirty="0"/>
              <a:t>It may sound silly, but </a:t>
            </a:r>
            <a:r>
              <a:rPr lang="en-US" dirty="0" smtClean="0"/>
              <a:t>DON</a:t>
            </a:r>
            <a:r>
              <a:rPr lang="en-PH" dirty="0" smtClean="0"/>
              <a:t>’</a:t>
            </a:r>
            <a:r>
              <a:rPr lang="en-US" dirty="0" smtClean="0"/>
              <a:t>T </a:t>
            </a:r>
            <a:r>
              <a:rPr lang="en-US" dirty="0"/>
              <a:t>FORGET TO USE THE BATHROOM. Believe us, we speak from experience when we say </a:t>
            </a:r>
            <a:r>
              <a:rPr lang="en-US" dirty="0" smtClean="0"/>
              <a:t>there</a:t>
            </a:r>
            <a:r>
              <a:rPr lang="en-PH" dirty="0" smtClean="0"/>
              <a:t>’</a:t>
            </a:r>
            <a:r>
              <a:rPr lang="en-US" dirty="0" smtClean="0"/>
              <a:t>s </a:t>
            </a:r>
            <a:r>
              <a:rPr lang="en-US" dirty="0"/>
              <a:t>nothing worse for stage fright than having to </a:t>
            </a:r>
            <a:r>
              <a:rPr lang="zh-CN" altLang="en-US" dirty="0"/>
              <a:t>‘</a:t>
            </a:r>
            <a:r>
              <a:rPr lang="en-US" dirty="0"/>
              <a:t>go</a:t>
            </a:r>
            <a:r>
              <a:rPr lang="zh-CN" altLang="en-US" dirty="0"/>
              <a:t>’</a:t>
            </a:r>
            <a:r>
              <a:rPr lang="en-US" dirty="0"/>
              <a:t> when you step onto the stage.</a:t>
            </a:r>
            <a:endParaRPr lang="en-PH" dirty="0"/>
          </a:p>
        </p:txBody>
      </p:sp>
    </p:spTree>
    <p:extLst>
      <p:ext uri="{BB962C8B-B14F-4D97-AF65-F5344CB8AC3E}">
        <p14:creationId xmlns:p14="http://schemas.microsoft.com/office/powerpoint/2010/main" val="3118251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solidFill>
                  <a:srgbClr val="FFFF00"/>
                </a:solidFill>
              </a:rPr>
              <a:t>10. Enjoy Every Moment</a:t>
            </a:r>
            <a:endParaRPr lang="en-PH" b="1" dirty="0">
              <a:solidFill>
                <a:srgbClr val="FFFF00"/>
              </a:solidFill>
            </a:endParaRPr>
          </a:p>
          <a:p>
            <a:pPr algn="just"/>
            <a:r>
              <a:rPr lang="en-US" dirty="0"/>
              <a:t>Smile as you walk onto the stage and look at the audience. Imagine all the people who supported you during practice out there cheering you on. </a:t>
            </a:r>
            <a:r>
              <a:rPr lang="en-US" dirty="0" smtClean="0"/>
              <a:t>Speak </a:t>
            </a:r>
            <a:r>
              <a:rPr lang="en-US" dirty="0"/>
              <a:t>as you know you can and graciously accept their applause at the end. Not only did you kill your performance, but you overcame your stage fright to do so!</a:t>
            </a:r>
            <a:endParaRPr lang="en-PH" dirty="0"/>
          </a:p>
          <a:p>
            <a:pPr algn="just"/>
            <a:endParaRPr lang="en-PH" dirty="0"/>
          </a:p>
        </p:txBody>
      </p:sp>
    </p:spTree>
    <p:extLst>
      <p:ext uri="{BB962C8B-B14F-4D97-AF65-F5344CB8AC3E}">
        <p14:creationId xmlns:p14="http://schemas.microsoft.com/office/powerpoint/2010/main" val="2845918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4373"/>
            <a:ext cx="6377940" cy="1293028"/>
          </a:xfrm>
        </p:spPr>
        <p:txBody>
          <a:bodyPr/>
          <a:lstStyle/>
          <a:p>
            <a:pPr algn="ctr"/>
            <a:r>
              <a:rPr lang="en-PH" dirty="0" smtClean="0">
                <a:solidFill>
                  <a:srgbClr val="FFFF00"/>
                </a:solidFill>
              </a:rPr>
              <a:t>Useful tips</a:t>
            </a:r>
            <a:endParaRPr lang="en-PH"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en-PH" b="1" dirty="0" smtClean="0">
                <a:solidFill>
                  <a:srgbClr val="FFFF00"/>
                </a:solidFill>
              </a:rPr>
              <a:t>PREPARE</a:t>
            </a:r>
            <a:r>
              <a:rPr lang="en-PH" dirty="0" smtClean="0"/>
              <a:t> – Be fit physically, emotionally and mentally</a:t>
            </a:r>
          </a:p>
          <a:p>
            <a:pPr>
              <a:buFont typeface="Wingdings" panose="05000000000000000000" pitchFamily="2" charset="2"/>
              <a:buChar char="ü"/>
            </a:pPr>
            <a:r>
              <a:rPr lang="en-PH" b="1" dirty="0" smtClean="0">
                <a:solidFill>
                  <a:srgbClr val="FFFF00"/>
                </a:solidFill>
              </a:rPr>
              <a:t>PRACTICE</a:t>
            </a:r>
            <a:r>
              <a:rPr lang="en-PH" dirty="0" smtClean="0"/>
              <a:t> – Record your voice, deliver a talk in front of the mirror and look at yourself.</a:t>
            </a:r>
          </a:p>
          <a:p>
            <a:pPr>
              <a:buFont typeface="Wingdings" panose="05000000000000000000" pitchFamily="2" charset="2"/>
              <a:buChar char="ü"/>
            </a:pPr>
            <a:r>
              <a:rPr lang="en-PH" b="1" dirty="0" smtClean="0">
                <a:solidFill>
                  <a:srgbClr val="FFFF00"/>
                </a:solidFill>
              </a:rPr>
              <a:t>BE AWARE</a:t>
            </a:r>
            <a:r>
              <a:rPr lang="en-PH" dirty="0" smtClean="0"/>
              <a:t> –  Turn on the radio, watch the news, read the papers. Nothing beats a person who knows a little bit about everything.</a:t>
            </a:r>
          </a:p>
          <a:p>
            <a:pPr>
              <a:buFont typeface="Wingdings" panose="05000000000000000000" pitchFamily="2" charset="2"/>
              <a:buChar char="ü"/>
            </a:pPr>
            <a:r>
              <a:rPr lang="en-PH" b="1" dirty="0" smtClean="0">
                <a:solidFill>
                  <a:srgbClr val="FFFF00"/>
                </a:solidFill>
              </a:rPr>
              <a:t>LISTEN </a:t>
            </a:r>
            <a:r>
              <a:rPr lang="en-PH" dirty="0" smtClean="0"/>
              <a:t>– You cannot have a beautiful mind if you do not know how to listen</a:t>
            </a:r>
            <a:endParaRPr lang="en-PH" b="1" dirty="0" smtClean="0">
              <a:solidFill>
                <a:srgbClr val="FFFF00"/>
              </a:solidFill>
            </a:endParaRPr>
          </a:p>
          <a:p>
            <a:pPr>
              <a:buFont typeface="Wingdings" panose="05000000000000000000" pitchFamily="2" charset="2"/>
              <a:buChar char="ü"/>
            </a:pPr>
            <a:r>
              <a:rPr lang="en-PH" b="1" dirty="0" smtClean="0">
                <a:solidFill>
                  <a:srgbClr val="FFFF00"/>
                </a:solidFill>
              </a:rPr>
              <a:t>READ ALOUD</a:t>
            </a:r>
            <a:r>
              <a:rPr lang="en-PH" dirty="0" smtClean="0"/>
              <a:t> – Increases vocabulary and exercises the tongue.</a:t>
            </a:r>
          </a:p>
          <a:p>
            <a:pPr>
              <a:buFont typeface="Wingdings" panose="05000000000000000000" pitchFamily="2" charset="2"/>
              <a:buChar char="ü"/>
            </a:pPr>
            <a:r>
              <a:rPr lang="en-PH" b="1" dirty="0" smtClean="0">
                <a:solidFill>
                  <a:srgbClr val="FFFF00"/>
                </a:solidFill>
              </a:rPr>
              <a:t>SMILE</a:t>
            </a:r>
            <a:r>
              <a:rPr lang="en-PH" dirty="0" smtClean="0"/>
              <a:t> – It brightens even the darkest of days</a:t>
            </a:r>
          </a:p>
          <a:p>
            <a:pPr>
              <a:buFont typeface="Wingdings" panose="05000000000000000000" pitchFamily="2" charset="2"/>
              <a:buChar char="ü"/>
            </a:pPr>
            <a:r>
              <a:rPr lang="en-PH" b="1" dirty="0" smtClean="0">
                <a:solidFill>
                  <a:srgbClr val="FFFF00"/>
                </a:solidFill>
              </a:rPr>
              <a:t>BELIEVE</a:t>
            </a:r>
            <a:r>
              <a:rPr lang="en-PH" dirty="0" smtClean="0"/>
              <a:t> – You can!</a:t>
            </a:r>
            <a:endParaRPr lang="en-PH" dirty="0"/>
          </a:p>
        </p:txBody>
      </p:sp>
    </p:spTree>
    <p:extLst>
      <p:ext uri="{BB962C8B-B14F-4D97-AF65-F5344CB8AC3E}">
        <p14:creationId xmlns:p14="http://schemas.microsoft.com/office/powerpoint/2010/main" val="650620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447800"/>
            <a:ext cx="7696200" cy="3170099"/>
          </a:xfrm>
          <a:prstGeom prst="rect">
            <a:avLst/>
          </a:prstGeom>
          <a:noFill/>
        </p:spPr>
        <p:txBody>
          <a:bodyPr wrap="square" rtlCol="0">
            <a:spAutoFit/>
          </a:bodyPr>
          <a:lstStyle/>
          <a:p>
            <a:r>
              <a:rPr lang="en-PH" sz="4000" i="1" dirty="0" smtClean="0"/>
              <a:t>Activity 1</a:t>
            </a:r>
          </a:p>
          <a:p>
            <a:endParaRPr lang="en-PH" sz="4000" i="1" dirty="0" smtClean="0"/>
          </a:p>
          <a:p>
            <a:endParaRPr lang="en-PH" sz="4000" i="1" dirty="0"/>
          </a:p>
          <a:p>
            <a:pPr algn="ctr"/>
            <a:r>
              <a:rPr lang="en-PH" sz="8000" b="1" dirty="0" smtClean="0">
                <a:solidFill>
                  <a:srgbClr val="FFFF00"/>
                </a:solidFill>
                <a:latin typeface="+mn-lt"/>
              </a:rPr>
              <a:t>PICTURE TALK</a:t>
            </a:r>
            <a:endParaRPr lang="en-PH" b="1" dirty="0">
              <a:solidFill>
                <a:srgbClr val="FFFF00"/>
              </a:solidFill>
              <a:latin typeface="+mn-lt"/>
            </a:endParaRPr>
          </a:p>
        </p:txBody>
      </p:sp>
    </p:spTree>
    <p:extLst>
      <p:ext uri="{BB962C8B-B14F-4D97-AF65-F5344CB8AC3E}">
        <p14:creationId xmlns:p14="http://schemas.microsoft.com/office/powerpoint/2010/main" val="1799929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81400" y="533400"/>
            <a:ext cx="4800600" cy="6004249"/>
          </a:xfrm>
        </p:spPr>
      </p:pic>
    </p:spTree>
    <p:extLst>
      <p:ext uri="{BB962C8B-B14F-4D97-AF65-F5344CB8AC3E}">
        <p14:creationId xmlns:p14="http://schemas.microsoft.com/office/powerpoint/2010/main" val="3181641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219200"/>
            <a:ext cx="6070609" cy="4774906"/>
          </a:xfrm>
          <a:prstGeom prst="rect">
            <a:avLst/>
          </a:prstGeom>
        </p:spPr>
      </p:pic>
    </p:spTree>
    <p:extLst>
      <p:ext uri="{BB962C8B-B14F-4D97-AF65-F5344CB8AC3E}">
        <p14:creationId xmlns:p14="http://schemas.microsoft.com/office/powerpoint/2010/main" val="605704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600200"/>
            <a:ext cx="7178331" cy="3510897"/>
          </a:xfrm>
          <a:prstGeom prst="rect">
            <a:avLst/>
          </a:prstGeom>
        </p:spPr>
      </p:pic>
    </p:spTree>
    <p:extLst>
      <p:ext uri="{BB962C8B-B14F-4D97-AF65-F5344CB8AC3E}">
        <p14:creationId xmlns:p14="http://schemas.microsoft.com/office/powerpoint/2010/main" val="3709872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5425" y="1219200"/>
            <a:ext cx="6353175" cy="4761296"/>
          </a:xfrm>
          <a:prstGeom prst="rect">
            <a:avLst/>
          </a:prstGeom>
        </p:spPr>
      </p:pic>
    </p:spTree>
    <p:extLst>
      <p:ext uri="{BB962C8B-B14F-4D97-AF65-F5344CB8AC3E}">
        <p14:creationId xmlns:p14="http://schemas.microsoft.com/office/powerpoint/2010/main" val="883419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066800"/>
            <a:ext cx="5749580" cy="5302871"/>
          </a:xfrm>
          <a:prstGeom prst="rect">
            <a:avLst/>
          </a:prstGeom>
        </p:spPr>
      </p:pic>
    </p:spTree>
    <p:extLst>
      <p:ext uri="{BB962C8B-B14F-4D97-AF65-F5344CB8AC3E}">
        <p14:creationId xmlns:p14="http://schemas.microsoft.com/office/powerpoint/2010/main" val="2950696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295400"/>
            <a:ext cx="6429260" cy="4818317"/>
          </a:xfrm>
          <a:prstGeom prst="rect">
            <a:avLst/>
          </a:prstGeom>
        </p:spPr>
      </p:pic>
    </p:spTree>
    <p:extLst>
      <p:ext uri="{BB962C8B-B14F-4D97-AF65-F5344CB8AC3E}">
        <p14:creationId xmlns:p14="http://schemas.microsoft.com/office/powerpoint/2010/main" val="2832019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143000"/>
            <a:ext cx="7315200" cy="5078313"/>
          </a:xfrm>
          <a:prstGeom prst="rect">
            <a:avLst/>
          </a:prstGeom>
          <a:noFill/>
        </p:spPr>
        <p:txBody>
          <a:bodyPr wrap="square" rtlCol="0">
            <a:spAutoFit/>
          </a:bodyPr>
          <a:lstStyle/>
          <a:p>
            <a:r>
              <a:rPr lang="en-PH" sz="3600" dirty="0" smtClean="0">
                <a:solidFill>
                  <a:srgbClr val="FFFF00"/>
                </a:solidFill>
              </a:rPr>
              <a:t>Questions:</a:t>
            </a:r>
            <a:endParaRPr lang="en-PH" dirty="0" smtClean="0">
              <a:solidFill>
                <a:srgbClr val="FFFF00"/>
              </a:solidFill>
            </a:endParaRPr>
          </a:p>
          <a:p>
            <a:endParaRPr lang="en-PH" sz="2400" dirty="0"/>
          </a:p>
          <a:p>
            <a:pPr marL="342900" indent="-342900">
              <a:buAutoNum type="arabicPeriod"/>
            </a:pPr>
            <a:r>
              <a:rPr lang="en-PH" sz="2400" dirty="0" smtClean="0"/>
              <a:t>How did you feel about the activity?</a:t>
            </a:r>
          </a:p>
          <a:p>
            <a:pPr marL="342900" indent="-342900">
              <a:buAutoNum type="arabicPeriod"/>
            </a:pPr>
            <a:endParaRPr lang="en-PH" sz="2400" dirty="0" smtClean="0"/>
          </a:p>
          <a:p>
            <a:pPr marL="342900" indent="-342900">
              <a:buAutoNum type="arabicPeriod"/>
            </a:pPr>
            <a:r>
              <a:rPr lang="en-PH" sz="2400" dirty="0" smtClean="0"/>
              <a:t>What issues with regards to speaking did you notice?</a:t>
            </a:r>
          </a:p>
          <a:p>
            <a:pPr marL="342900" indent="-342900">
              <a:buAutoNum type="arabicPeriod"/>
            </a:pPr>
            <a:endParaRPr lang="en-PH" sz="2400" dirty="0" smtClean="0"/>
          </a:p>
          <a:p>
            <a:pPr marL="342900" indent="-342900">
              <a:buAutoNum type="arabicPeriod"/>
            </a:pPr>
            <a:r>
              <a:rPr lang="en-PH" sz="2400" dirty="0" smtClean="0"/>
              <a:t>Why do you think you have those issues?</a:t>
            </a:r>
          </a:p>
          <a:p>
            <a:pPr marL="342900" indent="-342900">
              <a:buAutoNum type="arabicPeriod"/>
            </a:pPr>
            <a:endParaRPr lang="en-PH" sz="2400" dirty="0" smtClean="0"/>
          </a:p>
          <a:p>
            <a:pPr marL="342900" indent="-342900">
              <a:buAutoNum type="arabicPeriod"/>
            </a:pPr>
            <a:r>
              <a:rPr lang="en-PH" sz="2400" dirty="0" smtClean="0"/>
              <a:t>What pictures do you feel most knowledgeable?</a:t>
            </a:r>
          </a:p>
          <a:p>
            <a:pPr marL="342900" indent="-342900">
              <a:buAutoNum type="arabicPeriod"/>
            </a:pPr>
            <a:endParaRPr lang="en-PH" sz="2400" dirty="0" smtClean="0"/>
          </a:p>
          <a:p>
            <a:pPr marL="342900" indent="-342900">
              <a:buAutoNum type="arabicPeriod"/>
            </a:pPr>
            <a:r>
              <a:rPr lang="en-PH" sz="2400" dirty="0" smtClean="0"/>
              <a:t>What pictures do you feel less knowledgeable? What could be the reason for that?</a:t>
            </a:r>
          </a:p>
        </p:txBody>
      </p:sp>
    </p:spTree>
    <p:extLst>
      <p:ext uri="{BB962C8B-B14F-4D97-AF65-F5344CB8AC3E}">
        <p14:creationId xmlns:p14="http://schemas.microsoft.com/office/powerpoint/2010/main" val="1593505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838</TotalTime>
  <Words>1146</Words>
  <Application>Microsoft Office PowerPoint</Application>
  <PresentationFormat>On-screen Show (4:3)</PresentationFormat>
  <Paragraphs>122</Paragraphs>
  <Slides>30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宋体</vt:lpstr>
      <vt:lpstr>Arial</vt:lpstr>
      <vt:lpstr>Century Gothic</vt:lpstr>
      <vt:lpstr>Courier New</vt:lpstr>
      <vt:lpstr>Wingdings</vt:lpstr>
      <vt:lpstr>Wingdings 3</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Objective of Oral Communication</vt:lpstr>
      <vt:lpstr>How to effectively translate ideas into words</vt:lpstr>
      <vt:lpstr>Exercising Your Presentation Muscle (How and Why)</vt:lpstr>
      <vt:lpstr>Openings</vt:lpstr>
      <vt:lpstr>Good Openings</vt:lpstr>
      <vt:lpstr>Closings </vt:lpstr>
      <vt:lpstr>Good Closings</vt:lpstr>
      <vt:lpstr>7 STEPS TO EFFECTIVE COMMUNICATION</vt:lpstr>
      <vt:lpstr>7 c’s of effective communication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Useful tips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Nahrstedt, Klara</dc:creator>
  <cp:lastModifiedBy>June Quilario</cp:lastModifiedBy>
  <cp:revision>65</cp:revision>
  <cp:lastPrinted>1601-01-01T00:00:00Z</cp:lastPrinted>
  <dcterms:created xsi:type="dcterms:W3CDTF">1601-01-01T00:00:00Z</dcterms:created>
  <dcterms:modified xsi:type="dcterms:W3CDTF">2017-06-18T03:30:57Z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