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48"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6EC378-7118-442B-B858-6E2DC228B25F}"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FA011-67B5-4DAE-9BE2-226BC507802B}" type="slidenum">
              <a:rPr lang="en-US" smtClean="0"/>
              <a:t>‹#›</a:t>
            </a:fld>
            <a:endParaRPr lang="en-US"/>
          </a:p>
        </p:txBody>
      </p:sp>
    </p:spTree>
    <p:extLst>
      <p:ext uri="{BB962C8B-B14F-4D97-AF65-F5344CB8AC3E}">
        <p14:creationId xmlns:p14="http://schemas.microsoft.com/office/powerpoint/2010/main" val="3706581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C6EC378-7118-442B-B858-6E2DC228B25F}" type="datetimeFigureOut">
              <a:rPr lang="en-US" smtClean="0"/>
              <a:t>5/21/2018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9FA011-67B5-4DAE-9BE2-226BC507802B}" type="slidenum">
              <a:rPr lang="en-US" smtClean="0"/>
              <a:t>‹#›</a:t>
            </a:fld>
            <a:endParaRPr lang="en-US"/>
          </a:p>
        </p:txBody>
      </p:sp>
    </p:spTree>
    <p:extLst>
      <p:ext uri="{BB962C8B-B14F-4D97-AF65-F5344CB8AC3E}">
        <p14:creationId xmlns:p14="http://schemas.microsoft.com/office/powerpoint/2010/main" val="2063811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CC6EC378-7118-442B-B858-6E2DC228B25F}"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FA011-67B5-4DAE-9BE2-226BC507802B}" type="slidenum">
              <a:rPr lang="en-US" smtClean="0"/>
              <a:t>‹#›</a:t>
            </a:fld>
            <a:endParaRPr lang="en-US"/>
          </a:p>
        </p:txBody>
      </p:sp>
    </p:spTree>
    <p:extLst>
      <p:ext uri="{BB962C8B-B14F-4D97-AF65-F5344CB8AC3E}">
        <p14:creationId xmlns:p14="http://schemas.microsoft.com/office/powerpoint/2010/main" val="2376757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CC6EC378-7118-442B-B858-6E2DC228B25F}" type="datetimeFigureOut">
              <a:rPr lang="en-US" smtClean="0"/>
              <a:t>5/21/2018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9FA011-67B5-4DAE-9BE2-226BC507802B}" type="slidenum">
              <a:rPr lang="en-US" smtClean="0"/>
              <a:t>‹#›</a:t>
            </a:fld>
            <a:endParaRPr lang="en-US"/>
          </a:p>
        </p:txBody>
      </p:sp>
    </p:spTree>
    <p:extLst>
      <p:ext uri="{BB962C8B-B14F-4D97-AF65-F5344CB8AC3E}">
        <p14:creationId xmlns:p14="http://schemas.microsoft.com/office/powerpoint/2010/main" val="546117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6EC378-7118-442B-B858-6E2DC228B25F}"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FA011-67B5-4DAE-9BE2-226BC507802B}" type="slidenum">
              <a:rPr lang="en-US" smtClean="0"/>
              <a:t>‹#›</a:t>
            </a:fld>
            <a:endParaRPr lang="en-US"/>
          </a:p>
        </p:txBody>
      </p:sp>
    </p:spTree>
    <p:extLst>
      <p:ext uri="{BB962C8B-B14F-4D97-AF65-F5344CB8AC3E}">
        <p14:creationId xmlns:p14="http://schemas.microsoft.com/office/powerpoint/2010/main" val="1143497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6EC378-7118-442B-B858-6E2DC228B25F}"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FA011-67B5-4DAE-9BE2-226BC507802B}" type="slidenum">
              <a:rPr lang="en-US" smtClean="0"/>
              <a:t>‹#›</a:t>
            </a:fld>
            <a:endParaRPr lang="en-US"/>
          </a:p>
        </p:txBody>
      </p:sp>
    </p:spTree>
    <p:extLst>
      <p:ext uri="{BB962C8B-B14F-4D97-AF65-F5344CB8AC3E}">
        <p14:creationId xmlns:p14="http://schemas.microsoft.com/office/powerpoint/2010/main" val="3346128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6EC378-7118-442B-B858-6E2DC228B25F}"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FA011-67B5-4DAE-9BE2-226BC507802B}" type="slidenum">
              <a:rPr lang="en-US" smtClean="0"/>
              <a:t>‹#›</a:t>
            </a:fld>
            <a:endParaRPr lang="en-US"/>
          </a:p>
        </p:txBody>
      </p:sp>
    </p:spTree>
    <p:extLst>
      <p:ext uri="{BB962C8B-B14F-4D97-AF65-F5344CB8AC3E}">
        <p14:creationId xmlns:p14="http://schemas.microsoft.com/office/powerpoint/2010/main" val="3687898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6EC378-7118-442B-B858-6E2DC228B25F}" type="datetimeFigureOut">
              <a:rPr lang="en-US" smtClean="0"/>
              <a:t>5/21/2018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FA011-67B5-4DAE-9BE2-226BC507802B}" type="slidenum">
              <a:rPr lang="en-US" smtClean="0"/>
              <a:t>‹#›</a:t>
            </a:fld>
            <a:endParaRPr lang="en-US"/>
          </a:p>
        </p:txBody>
      </p:sp>
    </p:spTree>
    <p:extLst>
      <p:ext uri="{BB962C8B-B14F-4D97-AF65-F5344CB8AC3E}">
        <p14:creationId xmlns:p14="http://schemas.microsoft.com/office/powerpoint/2010/main" val="1234063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6EC378-7118-442B-B858-6E2DC228B25F}" type="datetimeFigureOut">
              <a:rPr lang="en-US" smtClean="0"/>
              <a:t>5/21/2018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9FA011-67B5-4DAE-9BE2-226BC507802B}" type="slidenum">
              <a:rPr lang="en-US" smtClean="0"/>
              <a:t>‹#›</a:t>
            </a:fld>
            <a:endParaRPr lang="en-US"/>
          </a:p>
        </p:txBody>
      </p:sp>
    </p:spTree>
    <p:extLst>
      <p:ext uri="{BB962C8B-B14F-4D97-AF65-F5344CB8AC3E}">
        <p14:creationId xmlns:p14="http://schemas.microsoft.com/office/powerpoint/2010/main" val="2799739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6EC378-7118-442B-B858-6E2DC228B25F}" type="datetimeFigureOut">
              <a:rPr lang="en-US" smtClean="0"/>
              <a:t>5/21/2018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9FA011-67B5-4DAE-9BE2-226BC507802B}" type="slidenum">
              <a:rPr lang="en-US" smtClean="0"/>
              <a:t>‹#›</a:t>
            </a:fld>
            <a:endParaRPr lang="en-US"/>
          </a:p>
        </p:txBody>
      </p:sp>
    </p:spTree>
    <p:extLst>
      <p:ext uri="{BB962C8B-B14F-4D97-AF65-F5344CB8AC3E}">
        <p14:creationId xmlns:p14="http://schemas.microsoft.com/office/powerpoint/2010/main" val="1232002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6EC378-7118-442B-B858-6E2DC228B25F}" type="datetimeFigureOut">
              <a:rPr lang="en-US" smtClean="0"/>
              <a:t>5/21/2018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9FA011-67B5-4DAE-9BE2-226BC507802B}" type="slidenum">
              <a:rPr lang="en-US" smtClean="0"/>
              <a:t>‹#›</a:t>
            </a:fld>
            <a:endParaRPr lang="en-US"/>
          </a:p>
        </p:txBody>
      </p:sp>
    </p:spTree>
    <p:extLst>
      <p:ext uri="{BB962C8B-B14F-4D97-AF65-F5344CB8AC3E}">
        <p14:creationId xmlns:p14="http://schemas.microsoft.com/office/powerpoint/2010/main" val="608606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6EC378-7118-442B-B858-6E2DC228B25F}" type="datetimeFigureOut">
              <a:rPr lang="en-US" smtClean="0"/>
              <a:t>5/21/2018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9FA011-67B5-4DAE-9BE2-226BC507802B}" type="slidenum">
              <a:rPr lang="en-US" smtClean="0"/>
              <a:t>‹#›</a:t>
            </a:fld>
            <a:endParaRPr lang="en-US"/>
          </a:p>
        </p:txBody>
      </p:sp>
    </p:spTree>
    <p:extLst>
      <p:ext uri="{BB962C8B-B14F-4D97-AF65-F5344CB8AC3E}">
        <p14:creationId xmlns:p14="http://schemas.microsoft.com/office/powerpoint/2010/main" val="944319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C6EC378-7118-442B-B858-6E2DC228B25F}" type="datetimeFigureOut">
              <a:rPr lang="en-US" smtClean="0"/>
              <a:t>5/21/2018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9FA011-67B5-4DAE-9BE2-226BC507802B}" type="slidenum">
              <a:rPr lang="en-US" smtClean="0"/>
              <a:t>‹#›</a:t>
            </a:fld>
            <a:endParaRPr lang="en-US"/>
          </a:p>
        </p:txBody>
      </p:sp>
    </p:spTree>
    <p:extLst>
      <p:ext uri="{BB962C8B-B14F-4D97-AF65-F5344CB8AC3E}">
        <p14:creationId xmlns:p14="http://schemas.microsoft.com/office/powerpoint/2010/main" val="526773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CC6EC378-7118-442B-B858-6E2DC228B25F}" type="datetimeFigureOut">
              <a:rPr lang="en-US" smtClean="0"/>
              <a:t>5/21/2018</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349FA011-67B5-4DAE-9BE2-226BC507802B}" type="slidenum">
              <a:rPr lang="en-US" smtClean="0"/>
              <a:t>‹#›</a:t>
            </a:fld>
            <a:endParaRPr lang="en-US"/>
          </a:p>
        </p:txBody>
      </p:sp>
    </p:spTree>
    <p:extLst>
      <p:ext uri="{BB962C8B-B14F-4D97-AF65-F5344CB8AC3E}">
        <p14:creationId xmlns:p14="http://schemas.microsoft.com/office/powerpoint/2010/main" val="2040488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CC6EC378-7118-442B-B858-6E2DC228B25F}" type="datetimeFigureOut">
              <a:rPr lang="en-US" smtClean="0"/>
              <a:t>5/21/2018</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349FA011-67B5-4DAE-9BE2-226BC507802B}" type="slidenum">
              <a:rPr lang="en-US" smtClean="0"/>
              <a:t>‹#›</a:t>
            </a:fld>
            <a:endParaRPr lang="en-US"/>
          </a:p>
        </p:txBody>
      </p:sp>
    </p:spTree>
    <p:extLst>
      <p:ext uri="{BB962C8B-B14F-4D97-AF65-F5344CB8AC3E}">
        <p14:creationId xmlns:p14="http://schemas.microsoft.com/office/powerpoint/2010/main" val="380498117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4137" y="352697"/>
            <a:ext cx="10572000" cy="4315695"/>
          </a:xfrm>
        </p:spPr>
        <p:txBody>
          <a:bodyPr/>
          <a:lstStyle/>
          <a:p>
            <a:r>
              <a:rPr lang="en-US" dirty="0">
                <a:solidFill>
                  <a:schemeClr val="bg1"/>
                </a:solidFill>
              </a:rPr>
              <a:t> </a:t>
            </a:r>
            <a:r>
              <a:rPr lang="en-US" dirty="0" smtClean="0">
                <a:solidFill>
                  <a:schemeClr val="bg1"/>
                </a:solidFill>
              </a:rPr>
              <a:t> </a:t>
            </a:r>
            <a:r>
              <a:rPr lang="en-US" dirty="0" smtClean="0">
                <a:solidFill>
                  <a:srgbClr val="002060"/>
                </a:solidFill>
                <a:latin typeface="Bernard MT Condensed" panose="02050806060905020404" pitchFamily="18" charset="0"/>
              </a:rPr>
              <a:t>Use the right Email Services</a:t>
            </a:r>
            <a:endParaRPr lang="en-US" dirty="0">
              <a:solidFill>
                <a:srgbClr val="002060"/>
              </a:solidFill>
              <a:latin typeface="Bernard MT Condensed" panose="02050806060905020404" pitchFamily="18" charset="0"/>
            </a:endParaRPr>
          </a:p>
        </p:txBody>
      </p:sp>
      <p:sp>
        <p:nvSpPr>
          <p:cNvPr id="3" name="Subtitle 2"/>
          <p:cNvSpPr>
            <a:spLocks noGrp="1"/>
          </p:cNvSpPr>
          <p:nvPr>
            <p:ph type="subTitle" idx="1"/>
          </p:nvPr>
        </p:nvSpPr>
        <p:spPr>
          <a:xfrm>
            <a:off x="810001" y="5280846"/>
            <a:ext cx="10572000" cy="636627"/>
          </a:xfrm>
        </p:spPr>
        <p:txBody>
          <a:bodyPr>
            <a:normAutofit fontScale="47500" lnSpcReduction="20000"/>
          </a:bodyPr>
          <a:lstStyle/>
          <a:p>
            <a:r>
              <a:rPr lang="en-US" sz="5900" dirty="0" smtClean="0">
                <a:latin typeface="Bookman Old Style" panose="02050604050505020204" pitchFamily="18" charset="0"/>
              </a:rPr>
              <a:t>I Recommend </a:t>
            </a:r>
            <a:r>
              <a:rPr lang="en-US" sz="5900" dirty="0" err="1" smtClean="0">
                <a:latin typeface="Bookman Old Style" panose="02050604050505020204" pitchFamily="18" charset="0"/>
              </a:rPr>
              <a:t>AWeber</a:t>
            </a:r>
            <a:r>
              <a:rPr lang="en-US" sz="5900" dirty="0" smtClean="0">
                <a:latin typeface="Bookman Old Style" panose="02050604050505020204" pitchFamily="18" charset="0"/>
              </a:rPr>
              <a:t>, Get Response or </a:t>
            </a:r>
            <a:r>
              <a:rPr lang="en-US" sz="5900" dirty="0" err="1" smtClean="0">
                <a:latin typeface="Bookman Old Style" panose="02050604050505020204" pitchFamily="18" charset="0"/>
              </a:rPr>
              <a:t>InfusionSoft</a:t>
            </a:r>
            <a:endParaRPr lang="en-US" sz="5900" dirty="0" smtClean="0">
              <a:latin typeface="Bookman Old Style" panose="02050604050505020204" pitchFamily="18" charset="0"/>
            </a:endParaRPr>
          </a:p>
          <a:p>
            <a:endParaRPr lang="en-US"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3301" y="248193"/>
            <a:ext cx="5105399" cy="3344091"/>
          </a:xfrm>
          <a:prstGeom prst="rect">
            <a:avLst/>
          </a:prstGeom>
        </p:spPr>
      </p:pic>
    </p:spTree>
    <p:extLst>
      <p:ext uri="{BB962C8B-B14F-4D97-AF65-F5344CB8AC3E}">
        <p14:creationId xmlns:p14="http://schemas.microsoft.com/office/powerpoint/2010/main" val="4211005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2060"/>
                </a:solidFill>
                <a:latin typeface="Bernard MT Condensed" panose="02050806060905020404" pitchFamily="18" charset="0"/>
              </a:rPr>
              <a:t>Make sure our emails Says “From (Our Brand)”</a:t>
            </a:r>
            <a:endParaRPr lang="en-US" dirty="0">
              <a:solidFill>
                <a:srgbClr val="002060"/>
              </a:solidFill>
              <a:latin typeface="Bernard MT Condensed" panose="02050806060905020404" pitchFamily="18" charset="0"/>
            </a:endParaRPr>
          </a:p>
        </p:txBody>
      </p:sp>
      <p:sp>
        <p:nvSpPr>
          <p:cNvPr id="3" name="Content Placeholder 2"/>
          <p:cNvSpPr>
            <a:spLocks noGrp="1"/>
          </p:cNvSpPr>
          <p:nvPr>
            <p:ph idx="1"/>
          </p:nvPr>
        </p:nvSpPr>
        <p:spPr/>
        <p:txBody>
          <a:bodyPr/>
          <a:lstStyle/>
          <a:p>
            <a:pPr marL="0" indent="0">
              <a:buNone/>
            </a:pPr>
            <a:r>
              <a:rPr lang="en-US" sz="2400" dirty="0" smtClean="0">
                <a:latin typeface="Bookman Old Style" panose="02050604050505020204" pitchFamily="18" charset="0"/>
              </a:rPr>
              <a:t>If the subscribers don’t know where the emails is from, We don’t do very well. It should be from your name or company’s name.</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1201" y="4379928"/>
            <a:ext cx="5001323" cy="1076475"/>
          </a:xfrm>
          <a:prstGeom prst="rect">
            <a:avLst/>
          </a:prstGeom>
        </p:spPr>
      </p:pic>
    </p:spTree>
    <p:extLst>
      <p:ext uri="{BB962C8B-B14F-4D97-AF65-F5344CB8AC3E}">
        <p14:creationId xmlns:p14="http://schemas.microsoft.com/office/powerpoint/2010/main" val="1060076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dirty="0" smtClean="0">
                <a:solidFill>
                  <a:srgbClr val="002060"/>
                </a:solidFill>
                <a:latin typeface="Bernard MT Condensed" panose="02050806060905020404" pitchFamily="18" charset="0"/>
              </a:rPr>
              <a:t>Use Scarcity</a:t>
            </a:r>
            <a:endParaRPr lang="en-US" sz="5400" dirty="0">
              <a:solidFill>
                <a:srgbClr val="002060"/>
              </a:solidFill>
              <a:latin typeface="Bernard MT Condensed" panose="02050806060905020404" pitchFamily="18" charset="0"/>
            </a:endParaRPr>
          </a:p>
        </p:txBody>
      </p:sp>
      <p:sp>
        <p:nvSpPr>
          <p:cNvPr id="3" name="Content Placeholder 2"/>
          <p:cNvSpPr>
            <a:spLocks noGrp="1"/>
          </p:cNvSpPr>
          <p:nvPr>
            <p:ph idx="1"/>
          </p:nvPr>
        </p:nvSpPr>
        <p:spPr>
          <a:xfrm>
            <a:off x="818713" y="2222287"/>
            <a:ext cx="5947848" cy="3636511"/>
          </a:xfrm>
        </p:spPr>
        <p:txBody>
          <a:bodyPr>
            <a:normAutofit/>
          </a:bodyPr>
          <a:lstStyle/>
          <a:p>
            <a:pPr marL="0" indent="0">
              <a:buNone/>
            </a:pPr>
            <a:r>
              <a:rPr lang="en-US" sz="2400" dirty="0" smtClean="0">
                <a:latin typeface="Bookman Old Style" panose="02050604050505020204" pitchFamily="18" charset="0"/>
              </a:rPr>
              <a:t>People will buy our offer much faster if we have a limited supply and they are forced to make a fairly quick decision</a:t>
            </a:r>
            <a:endParaRPr lang="en-US" sz="2400" dirty="0">
              <a:latin typeface="Bookman Old Style" panose="020506040505050202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1063" y="2619846"/>
            <a:ext cx="5160906" cy="3238952"/>
          </a:xfrm>
          <a:prstGeom prst="rect">
            <a:avLst/>
          </a:prstGeom>
        </p:spPr>
      </p:pic>
    </p:spTree>
    <p:extLst>
      <p:ext uri="{BB962C8B-B14F-4D97-AF65-F5344CB8AC3E}">
        <p14:creationId xmlns:p14="http://schemas.microsoft.com/office/powerpoint/2010/main" val="3181881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solidFill>
                  <a:srgbClr val="002060"/>
                </a:solidFill>
                <a:latin typeface="Bernard MT Condensed" panose="02050806060905020404" pitchFamily="18" charset="0"/>
              </a:rPr>
              <a:t>Pay Attention </a:t>
            </a:r>
            <a:r>
              <a:rPr lang="en-US" sz="4400" dirty="0">
                <a:solidFill>
                  <a:srgbClr val="002060"/>
                </a:solidFill>
                <a:latin typeface="Bernard MT Condensed" panose="02050806060905020404" pitchFamily="18" charset="0"/>
              </a:rPr>
              <a:t>t</a:t>
            </a:r>
            <a:r>
              <a:rPr lang="en-US" sz="4400" dirty="0" smtClean="0">
                <a:solidFill>
                  <a:srgbClr val="002060"/>
                </a:solidFill>
                <a:latin typeface="Bernard MT Condensed" panose="02050806060905020404" pitchFamily="18" charset="0"/>
              </a:rPr>
              <a:t>o </a:t>
            </a:r>
            <a:r>
              <a:rPr lang="en-US" sz="4400" dirty="0">
                <a:solidFill>
                  <a:srgbClr val="002060"/>
                </a:solidFill>
                <a:latin typeface="Bernard MT Condensed" panose="02050806060905020404" pitchFamily="18" charset="0"/>
              </a:rPr>
              <a:t>O</a:t>
            </a:r>
            <a:r>
              <a:rPr lang="en-US" sz="4400" dirty="0" smtClean="0">
                <a:solidFill>
                  <a:srgbClr val="002060"/>
                </a:solidFill>
                <a:latin typeface="Bernard MT Condensed" panose="02050806060905020404" pitchFamily="18" charset="0"/>
              </a:rPr>
              <a:t>pen And Click </a:t>
            </a:r>
            <a:r>
              <a:rPr lang="en-US" sz="4400" dirty="0">
                <a:solidFill>
                  <a:srgbClr val="002060"/>
                </a:solidFill>
                <a:latin typeface="Bernard MT Condensed" panose="02050806060905020404" pitchFamily="18" charset="0"/>
              </a:rPr>
              <a:t>R</a:t>
            </a:r>
            <a:r>
              <a:rPr lang="en-US" sz="4400" dirty="0" smtClean="0">
                <a:solidFill>
                  <a:srgbClr val="002060"/>
                </a:solidFill>
                <a:latin typeface="Bernard MT Condensed" panose="02050806060905020404" pitchFamily="18" charset="0"/>
              </a:rPr>
              <a:t>ates</a:t>
            </a:r>
            <a:endParaRPr lang="en-US" sz="4400" dirty="0">
              <a:solidFill>
                <a:srgbClr val="002060"/>
              </a:solidFill>
              <a:latin typeface="Bernard MT Condensed" panose="02050806060905020404" pitchFamily="18"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800" dirty="0" smtClean="0">
                <a:latin typeface="Bookman Old Style" panose="02050604050505020204" pitchFamily="18" charset="0"/>
              </a:rPr>
              <a:t>Subject Line = Open Rate (Good = 80% or more)</a:t>
            </a:r>
          </a:p>
          <a:p>
            <a:pPr>
              <a:buFont typeface="Wingdings" panose="05000000000000000000" pitchFamily="2" charset="2"/>
              <a:buChar char="Ø"/>
            </a:pPr>
            <a:r>
              <a:rPr lang="en-US" sz="2800" dirty="0" smtClean="0">
                <a:latin typeface="Bookman Old Style" panose="02050604050505020204" pitchFamily="18" charset="0"/>
              </a:rPr>
              <a:t>Email Body = Click – Through rate (Good = 5-7% or more)</a:t>
            </a:r>
            <a:endParaRPr lang="en-US" sz="2800" dirty="0">
              <a:latin typeface="Bookman Old Style" panose="02050604050505020204" pitchFamily="18" charset="0"/>
            </a:endParaRPr>
          </a:p>
        </p:txBody>
      </p:sp>
    </p:spTree>
    <p:extLst>
      <p:ext uri="{BB962C8B-B14F-4D97-AF65-F5344CB8AC3E}">
        <p14:creationId xmlns:p14="http://schemas.microsoft.com/office/powerpoint/2010/main" val="4227102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solidFill>
                  <a:srgbClr val="002060"/>
                </a:solidFill>
                <a:latin typeface="Bernard MT Condensed" panose="02050806060905020404" pitchFamily="18" charset="0"/>
              </a:rPr>
              <a:t>Use the 80/20 rule</a:t>
            </a:r>
            <a:endParaRPr lang="en-US" sz="4400" dirty="0">
              <a:solidFill>
                <a:srgbClr val="002060"/>
              </a:solidFill>
              <a:latin typeface="Bernard MT Condensed" panose="02050806060905020404" pitchFamily="18" charset="0"/>
            </a:endParaRPr>
          </a:p>
        </p:txBody>
      </p:sp>
      <p:sp>
        <p:nvSpPr>
          <p:cNvPr id="3" name="Content Placeholder 2"/>
          <p:cNvSpPr>
            <a:spLocks noGrp="1"/>
          </p:cNvSpPr>
          <p:nvPr>
            <p:ph idx="1"/>
          </p:nvPr>
        </p:nvSpPr>
        <p:spPr/>
        <p:txBody>
          <a:bodyPr>
            <a:normAutofit/>
          </a:bodyPr>
          <a:lstStyle/>
          <a:p>
            <a:pPr marL="0" indent="0">
              <a:buNone/>
            </a:pPr>
            <a:r>
              <a:rPr lang="en-US" sz="2400" dirty="0" smtClean="0">
                <a:latin typeface="Bookman Old Style" panose="02050604050505020204" pitchFamily="18" charset="0"/>
              </a:rPr>
              <a:t>We don’t want our subscribers to think all we care about selling them staff. Send them value (like blogs, posts, videos, podcast, etc.) 80% of time and promotions 20%.</a:t>
            </a:r>
            <a:endParaRPr lang="en-US" sz="2400" dirty="0">
              <a:latin typeface="Bookman Old Style" panose="02050604050505020204" pitchFamily="18" charset="0"/>
            </a:endParaRPr>
          </a:p>
        </p:txBody>
      </p:sp>
    </p:spTree>
    <p:extLst>
      <p:ext uri="{BB962C8B-B14F-4D97-AF65-F5344CB8AC3E}">
        <p14:creationId xmlns:p14="http://schemas.microsoft.com/office/powerpoint/2010/main" val="120407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solidFill>
                  <a:srgbClr val="002060"/>
                </a:solidFill>
                <a:latin typeface="Bernard MT Condensed" panose="02050806060905020404" pitchFamily="18" charset="0"/>
              </a:rPr>
              <a:t>Use Short, Punchy Subject Lines</a:t>
            </a:r>
            <a:endParaRPr lang="en-US" sz="4400" dirty="0">
              <a:solidFill>
                <a:srgbClr val="002060"/>
              </a:solidFill>
              <a:latin typeface="Bernard MT Condensed" panose="02050806060905020404" pitchFamily="18" charset="0"/>
            </a:endParaRPr>
          </a:p>
        </p:txBody>
      </p:sp>
      <p:sp>
        <p:nvSpPr>
          <p:cNvPr id="3" name="Content Placeholder 2"/>
          <p:cNvSpPr>
            <a:spLocks noGrp="1"/>
          </p:cNvSpPr>
          <p:nvPr>
            <p:ph idx="1"/>
          </p:nvPr>
        </p:nvSpPr>
        <p:spPr>
          <a:xfrm>
            <a:off x="810000" y="2704010"/>
            <a:ext cx="10554574" cy="4153989"/>
          </a:xfrm>
        </p:spPr>
        <p:txBody>
          <a:bodyPr>
            <a:normAutofit fontScale="92500" lnSpcReduction="10000"/>
          </a:bodyPr>
          <a:lstStyle/>
          <a:p>
            <a:pPr marL="0" indent="0">
              <a:buNone/>
            </a:pPr>
            <a:r>
              <a:rPr lang="en-US" sz="2400" dirty="0" smtClean="0">
                <a:latin typeface="Bookman Old Style" panose="02050604050505020204" pitchFamily="18" charset="0"/>
              </a:rPr>
              <a:t>The longer the headlines, the smaller the open rate could be and the more likely it is that our subscribers can’t even read the whole thing.</a:t>
            </a:r>
          </a:p>
          <a:p>
            <a:pPr marL="0" indent="0">
              <a:buNone/>
            </a:pPr>
            <a:r>
              <a:rPr lang="en-US" sz="2400" dirty="0" smtClean="0">
                <a:latin typeface="Bookman Old Style" panose="02050604050505020204" pitchFamily="18" charset="0"/>
              </a:rPr>
              <a:t>I usually use the these headline examples:</a:t>
            </a:r>
          </a:p>
          <a:p>
            <a:pPr>
              <a:buFont typeface="Wingdings" panose="05000000000000000000" pitchFamily="2" charset="2"/>
              <a:buChar char="v"/>
            </a:pPr>
            <a:r>
              <a:rPr lang="en-US" sz="2400" dirty="0" smtClean="0">
                <a:latin typeface="Bookman Old Style" panose="02050604050505020204" pitchFamily="18" charset="0"/>
              </a:rPr>
              <a:t>Open up:-)</a:t>
            </a:r>
          </a:p>
          <a:p>
            <a:pPr>
              <a:buFont typeface="Wingdings" panose="05000000000000000000" pitchFamily="2" charset="2"/>
              <a:buChar char="v"/>
            </a:pPr>
            <a:r>
              <a:rPr lang="en-US" sz="2400" dirty="0" smtClean="0">
                <a:latin typeface="Bookman Old Style" panose="02050604050505020204" pitchFamily="18" charset="0"/>
              </a:rPr>
              <a:t>IMPORTANT (new case study)</a:t>
            </a:r>
          </a:p>
          <a:p>
            <a:pPr>
              <a:buFont typeface="Wingdings" panose="05000000000000000000" pitchFamily="2" charset="2"/>
              <a:buChar char="v"/>
            </a:pPr>
            <a:r>
              <a:rPr lang="en-US" sz="2400" dirty="0" smtClean="0">
                <a:latin typeface="Bookman Old Style" panose="02050604050505020204" pitchFamily="18" charset="0"/>
              </a:rPr>
              <a:t>TIME SENSITIVE (great news)</a:t>
            </a:r>
          </a:p>
          <a:p>
            <a:pPr>
              <a:buFont typeface="Wingdings" panose="05000000000000000000" pitchFamily="2" charset="2"/>
              <a:buChar char="v"/>
            </a:pPr>
            <a:r>
              <a:rPr lang="en-US" sz="2400" dirty="0" smtClean="0">
                <a:latin typeface="Bookman Old Style" panose="02050604050505020204" pitchFamily="18" charset="0"/>
              </a:rPr>
              <a:t>Hi [name]</a:t>
            </a:r>
          </a:p>
          <a:p>
            <a:pPr>
              <a:buFont typeface="Wingdings" panose="05000000000000000000" pitchFamily="2" charset="2"/>
              <a:buChar char="v"/>
            </a:pPr>
            <a:r>
              <a:rPr lang="en-US" sz="2400" dirty="0" smtClean="0">
                <a:latin typeface="Bookman Old Style" panose="02050604050505020204" pitchFamily="18" charset="0"/>
              </a:rPr>
              <a:t>Hey</a:t>
            </a:r>
          </a:p>
          <a:p>
            <a:pPr>
              <a:buFont typeface="Wingdings" panose="05000000000000000000" pitchFamily="2" charset="2"/>
              <a:buChar char="v"/>
            </a:pPr>
            <a:r>
              <a:rPr lang="en-US" sz="2400" dirty="0" smtClean="0">
                <a:latin typeface="Bookman Old Style" panose="02050604050505020204" pitchFamily="18" charset="0"/>
              </a:rPr>
              <a:t>[video] </a:t>
            </a:r>
            <a:r>
              <a:rPr lang="en-US" sz="2400" dirty="0">
                <a:latin typeface="Bookman Old Style" panose="02050604050505020204" pitchFamily="18" charset="0"/>
              </a:rPr>
              <a:t>Y</a:t>
            </a:r>
            <a:r>
              <a:rPr lang="en-US" sz="2400" dirty="0" smtClean="0">
                <a:latin typeface="Bookman Old Style" panose="02050604050505020204" pitchFamily="18" charset="0"/>
              </a:rPr>
              <a:t>ou asked for it.</a:t>
            </a:r>
          </a:p>
          <a:p>
            <a:endParaRPr lang="en-US" dirty="0"/>
          </a:p>
          <a:p>
            <a:pPr marL="0" indent="0">
              <a:buNone/>
            </a:pPr>
            <a:endParaRPr lang="en-US" dirty="0"/>
          </a:p>
        </p:txBody>
      </p:sp>
    </p:spTree>
    <p:extLst>
      <p:ext uri="{BB962C8B-B14F-4D97-AF65-F5344CB8AC3E}">
        <p14:creationId xmlns:p14="http://schemas.microsoft.com/office/powerpoint/2010/main" val="1924790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002060"/>
                </a:solidFill>
                <a:latin typeface="Bernard MT Condensed" panose="02050806060905020404" pitchFamily="18" charset="0"/>
              </a:rPr>
              <a:t>Have Email Links Spread Throughout Email</a:t>
            </a:r>
            <a:endParaRPr lang="en-US" sz="4400" dirty="0">
              <a:solidFill>
                <a:srgbClr val="002060"/>
              </a:solidFill>
              <a:latin typeface="Bernard MT Condensed" panose="02050806060905020404" pitchFamily="18" charset="0"/>
            </a:endParaRPr>
          </a:p>
        </p:txBody>
      </p:sp>
      <p:sp>
        <p:nvSpPr>
          <p:cNvPr id="3" name="Content Placeholder 2"/>
          <p:cNvSpPr>
            <a:spLocks noGrp="1"/>
          </p:cNvSpPr>
          <p:nvPr>
            <p:ph idx="1"/>
          </p:nvPr>
        </p:nvSpPr>
        <p:spPr/>
        <p:txBody>
          <a:bodyPr>
            <a:normAutofit/>
          </a:bodyPr>
          <a:lstStyle/>
          <a:p>
            <a:pPr marL="0" indent="0">
              <a:buNone/>
            </a:pPr>
            <a:r>
              <a:rPr lang="en-US" sz="2400" dirty="0" smtClean="0">
                <a:latin typeface="Bookman Old Style" panose="02050604050505020204" pitchFamily="18" charset="0"/>
              </a:rPr>
              <a:t>When using links to offers or content through emails, we should have at least 2 links of the same thing that we want our subscribers to click (3 at the most). We should spread them through different parts of the email. This makes it easier for them to click, depending on which part of the email they are reading.</a:t>
            </a:r>
            <a:endParaRPr lang="en-US" sz="2400" dirty="0">
              <a:latin typeface="Bookman Old Style" panose="02050604050505020204" pitchFamily="18" charset="0"/>
            </a:endParaRPr>
          </a:p>
        </p:txBody>
      </p:sp>
    </p:spTree>
    <p:extLst>
      <p:ext uri="{BB962C8B-B14F-4D97-AF65-F5344CB8AC3E}">
        <p14:creationId xmlns:p14="http://schemas.microsoft.com/office/powerpoint/2010/main" val="1065295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002060"/>
                </a:solidFill>
                <a:latin typeface="Bernard MT Condensed" panose="02050806060905020404" pitchFamily="18" charset="0"/>
              </a:rPr>
              <a:t>Always </a:t>
            </a:r>
            <a:r>
              <a:rPr lang="en-US" sz="4400" dirty="0">
                <a:solidFill>
                  <a:srgbClr val="002060"/>
                </a:solidFill>
                <a:latin typeface="Bernard MT Condensed" panose="02050806060905020404" pitchFamily="18" charset="0"/>
              </a:rPr>
              <a:t>H</a:t>
            </a:r>
            <a:r>
              <a:rPr lang="en-US" sz="4400" dirty="0" smtClean="0">
                <a:solidFill>
                  <a:srgbClr val="002060"/>
                </a:solidFill>
                <a:latin typeface="Bernard MT Condensed" panose="02050806060905020404" pitchFamily="18" charset="0"/>
              </a:rPr>
              <a:t>ave A Call To Action In Emails</a:t>
            </a:r>
            <a:endParaRPr lang="en-US" sz="4400" dirty="0">
              <a:solidFill>
                <a:srgbClr val="002060"/>
              </a:solidFill>
              <a:latin typeface="Bernard MT Condensed" panose="02050806060905020404" pitchFamily="18" charset="0"/>
            </a:endParaRPr>
          </a:p>
        </p:txBody>
      </p:sp>
      <p:sp>
        <p:nvSpPr>
          <p:cNvPr id="3" name="Content Placeholder 2"/>
          <p:cNvSpPr>
            <a:spLocks noGrp="1"/>
          </p:cNvSpPr>
          <p:nvPr>
            <p:ph idx="1"/>
          </p:nvPr>
        </p:nvSpPr>
        <p:spPr/>
        <p:txBody>
          <a:bodyPr>
            <a:normAutofit/>
          </a:bodyPr>
          <a:lstStyle/>
          <a:p>
            <a:pPr marL="0" indent="0">
              <a:buNone/>
            </a:pPr>
            <a:r>
              <a:rPr lang="en-US" sz="2800" dirty="0" smtClean="0">
                <a:latin typeface="Bookman Old Style" panose="02050604050505020204" pitchFamily="18" charset="0"/>
              </a:rPr>
              <a:t>If we don’t make things straightforward and simple, we won’t get as good of conversions. we will always tell our subscribers what we want them to do next in every email we send.</a:t>
            </a:r>
            <a:endParaRPr lang="en-US" sz="2800" dirty="0">
              <a:latin typeface="Bookman Old Style" panose="02050604050505020204" pitchFamily="18" charset="0"/>
            </a:endParaRPr>
          </a:p>
        </p:txBody>
      </p:sp>
    </p:spTree>
    <p:extLst>
      <p:ext uri="{BB962C8B-B14F-4D97-AF65-F5344CB8AC3E}">
        <p14:creationId xmlns:p14="http://schemas.microsoft.com/office/powerpoint/2010/main" val="3292100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solidFill>
                  <a:srgbClr val="002060"/>
                </a:solidFill>
                <a:latin typeface="Bernard MT Condensed" panose="02050806060905020404" pitchFamily="18" charset="0"/>
              </a:rPr>
              <a:t>S</a:t>
            </a:r>
            <a:r>
              <a:rPr lang="en-US" sz="4800" dirty="0" smtClean="0">
                <a:solidFill>
                  <a:srgbClr val="002060"/>
                </a:solidFill>
                <a:latin typeface="Bernard MT Condensed" panose="02050806060905020404" pitchFamily="18" charset="0"/>
              </a:rPr>
              <a:t>egment Our Lists</a:t>
            </a:r>
            <a:endParaRPr lang="en-US" sz="4800" dirty="0">
              <a:solidFill>
                <a:srgbClr val="002060"/>
              </a:solidFill>
              <a:latin typeface="Bernard MT Condensed" panose="02050806060905020404" pitchFamily="18" charset="0"/>
            </a:endParaRPr>
          </a:p>
        </p:txBody>
      </p:sp>
      <p:sp>
        <p:nvSpPr>
          <p:cNvPr id="3" name="Content Placeholder 2"/>
          <p:cNvSpPr>
            <a:spLocks noGrp="1"/>
          </p:cNvSpPr>
          <p:nvPr>
            <p:ph idx="1"/>
          </p:nvPr>
        </p:nvSpPr>
        <p:spPr/>
        <p:txBody>
          <a:bodyPr>
            <a:normAutofit/>
          </a:bodyPr>
          <a:lstStyle/>
          <a:p>
            <a:pPr marL="0" indent="0">
              <a:buNone/>
            </a:pPr>
            <a:r>
              <a:rPr lang="en-US" sz="2400" dirty="0" smtClean="0">
                <a:latin typeface="Bookman Old Style" panose="02050604050505020204" pitchFamily="18" charset="0"/>
              </a:rPr>
              <a:t>Don’t assume that all our subscribers have the exact interests. Segment different lists based on different squeeze pages. Blog, posts they were reading, emails they open </a:t>
            </a:r>
            <a:r>
              <a:rPr lang="en-US" sz="2400" dirty="0" err="1" smtClean="0">
                <a:latin typeface="Bookman Old Style" panose="02050604050505020204" pitchFamily="18" charset="0"/>
              </a:rPr>
              <a:t>etc</a:t>
            </a:r>
            <a:r>
              <a:rPr lang="en-US" sz="2400" dirty="0" smtClean="0">
                <a:latin typeface="Bookman Old Style" panose="02050604050505020204" pitchFamily="18" charset="0"/>
              </a:rPr>
              <a:t>, to offer more targeted that they will be more likely to buy.</a:t>
            </a:r>
            <a:endParaRPr lang="en-US" sz="2400" dirty="0">
              <a:latin typeface="Bookman Old Style" panose="02050604050505020204" pitchFamily="18" charset="0"/>
            </a:endParaRPr>
          </a:p>
        </p:txBody>
      </p:sp>
    </p:spTree>
    <p:extLst>
      <p:ext uri="{BB962C8B-B14F-4D97-AF65-F5344CB8AC3E}">
        <p14:creationId xmlns:p14="http://schemas.microsoft.com/office/powerpoint/2010/main" val="1929941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rgbClr val="002060"/>
                </a:solidFill>
                <a:latin typeface="Bernard MT Condensed" panose="02050806060905020404" pitchFamily="18" charset="0"/>
              </a:rPr>
              <a:t>Use RSS Emails To Save Time For Blog Newsletter</a:t>
            </a:r>
            <a:endParaRPr lang="en-US" sz="4400" dirty="0">
              <a:solidFill>
                <a:srgbClr val="002060"/>
              </a:solidFill>
              <a:latin typeface="Bernard MT Condensed" panose="02050806060905020404" pitchFamily="18" charset="0"/>
            </a:endParaRPr>
          </a:p>
        </p:txBody>
      </p:sp>
      <p:sp>
        <p:nvSpPr>
          <p:cNvPr id="3" name="Content Placeholder 2"/>
          <p:cNvSpPr>
            <a:spLocks noGrp="1"/>
          </p:cNvSpPr>
          <p:nvPr>
            <p:ph idx="1"/>
          </p:nvPr>
        </p:nvSpPr>
        <p:spPr/>
        <p:txBody>
          <a:bodyPr>
            <a:normAutofit/>
          </a:bodyPr>
          <a:lstStyle/>
          <a:p>
            <a:pPr marL="0" indent="0">
              <a:buNone/>
            </a:pPr>
            <a:r>
              <a:rPr lang="en-US" sz="2400" dirty="0" smtClean="0">
                <a:latin typeface="Bookman Old Style" panose="02050604050505020204" pitchFamily="18" charset="0"/>
              </a:rPr>
              <a:t>If we publish multiple blog post a week with essentially the same email format every time we send an update to our list, we are wasting our productivity time. We will use RSS automated and craft our perfect template to make sure we send an email update out every time we publish a new post without having to rewrite emails every time.</a:t>
            </a:r>
            <a:endParaRPr lang="en-US" sz="2400" dirty="0">
              <a:latin typeface="Bookman Old Style" panose="02050604050505020204" pitchFamily="18" charset="0"/>
            </a:endParaRPr>
          </a:p>
        </p:txBody>
      </p:sp>
    </p:spTree>
    <p:extLst>
      <p:ext uri="{BB962C8B-B14F-4D97-AF65-F5344CB8AC3E}">
        <p14:creationId xmlns:p14="http://schemas.microsoft.com/office/powerpoint/2010/main" val="789852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999" y="-287383"/>
            <a:ext cx="10571998" cy="1828800"/>
          </a:xfrm>
        </p:spPr>
        <p:txBody>
          <a:bodyPr/>
          <a:lstStyle/>
          <a:p>
            <a:pPr algn="ctr"/>
            <a:r>
              <a:rPr lang="en-US" dirty="0" smtClean="0">
                <a:solidFill>
                  <a:srgbClr val="002060"/>
                </a:solidFill>
                <a:latin typeface="Bernard MT Condensed" panose="02050806060905020404" pitchFamily="18" charset="0"/>
              </a:rPr>
              <a:t>Make easy to subscribe. the more subscribers we get. We don’t make people work to get our emails.</a:t>
            </a:r>
            <a:endParaRPr lang="en-US" dirty="0">
              <a:solidFill>
                <a:srgbClr val="002060"/>
              </a:solidFill>
              <a:latin typeface="Bernard MT Condensed" panose="020508060609050204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38598" y="2299064"/>
            <a:ext cx="4114801" cy="3997234"/>
          </a:xfrm>
        </p:spPr>
      </p:pic>
    </p:spTree>
    <p:extLst>
      <p:ext uri="{BB962C8B-B14F-4D97-AF65-F5344CB8AC3E}">
        <p14:creationId xmlns:p14="http://schemas.microsoft.com/office/powerpoint/2010/main" val="1307973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12" y="368811"/>
            <a:ext cx="10571998" cy="970450"/>
          </a:xfrm>
        </p:spPr>
        <p:txBody>
          <a:bodyPr/>
          <a:lstStyle/>
          <a:p>
            <a:pPr algn="ctr"/>
            <a:r>
              <a:rPr lang="en-US" sz="5400" dirty="0" smtClean="0">
                <a:solidFill>
                  <a:srgbClr val="002060"/>
                </a:solidFill>
                <a:latin typeface="Bernard MT Condensed" panose="02050806060905020404" pitchFamily="18" charset="0"/>
              </a:rPr>
              <a:t>Define Our Audience</a:t>
            </a:r>
            <a:endParaRPr lang="en-US" sz="5400" dirty="0">
              <a:solidFill>
                <a:srgbClr val="002060"/>
              </a:solidFill>
              <a:latin typeface="Bernard MT Condensed" panose="02050806060905020404" pitchFamily="18" charset="0"/>
            </a:endParaRPr>
          </a:p>
        </p:txBody>
      </p:sp>
      <p:sp>
        <p:nvSpPr>
          <p:cNvPr id="3" name="Content Placeholder 2"/>
          <p:cNvSpPr>
            <a:spLocks noGrp="1"/>
          </p:cNvSpPr>
          <p:nvPr>
            <p:ph idx="1"/>
          </p:nvPr>
        </p:nvSpPr>
        <p:spPr/>
        <p:txBody>
          <a:bodyPr>
            <a:normAutofit/>
          </a:bodyPr>
          <a:lstStyle/>
          <a:p>
            <a:pPr marL="0" indent="0">
              <a:buNone/>
            </a:pPr>
            <a:r>
              <a:rPr lang="en-US" sz="2800" dirty="0" smtClean="0">
                <a:latin typeface="Bookman Old Style" panose="02050604050505020204" pitchFamily="18" charset="0"/>
              </a:rPr>
              <a:t>If we are getting subscribers without making sure that they are interested in our niche, we wont have much success. Our numbers will be terrible.</a:t>
            </a:r>
            <a:endParaRPr lang="en-US" sz="2800" dirty="0">
              <a:latin typeface="Bookman Old Style" panose="02050604050505020204" pitchFamily="18" charset="0"/>
            </a:endParaRPr>
          </a:p>
        </p:txBody>
      </p:sp>
    </p:spTree>
    <p:extLst>
      <p:ext uri="{BB962C8B-B14F-4D97-AF65-F5344CB8AC3E}">
        <p14:creationId xmlns:p14="http://schemas.microsoft.com/office/powerpoint/2010/main" val="380624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143691"/>
            <a:ext cx="10571998" cy="1632857"/>
          </a:xfrm>
        </p:spPr>
        <p:txBody>
          <a:bodyPr/>
          <a:lstStyle/>
          <a:p>
            <a:pPr algn="ctr"/>
            <a:r>
              <a:rPr lang="en-US" sz="4800" dirty="0" smtClean="0">
                <a:solidFill>
                  <a:srgbClr val="002060"/>
                </a:solidFill>
                <a:latin typeface="Bernard MT Condensed" panose="02050806060905020404" pitchFamily="18" charset="0"/>
              </a:rPr>
              <a:t>Create a free Lead Magnet if don’t have much Leads.</a:t>
            </a:r>
            <a:endParaRPr lang="en-US" sz="4800" dirty="0">
              <a:solidFill>
                <a:srgbClr val="002060"/>
              </a:solidFill>
              <a:latin typeface="Bernard MT Condensed" panose="02050806060905020404" pitchFamily="18" charset="0"/>
            </a:endParaRPr>
          </a:p>
        </p:txBody>
      </p:sp>
      <p:sp>
        <p:nvSpPr>
          <p:cNvPr id="3" name="Content Placeholder 2"/>
          <p:cNvSpPr>
            <a:spLocks noGrp="1"/>
          </p:cNvSpPr>
          <p:nvPr>
            <p:ph idx="1"/>
          </p:nvPr>
        </p:nvSpPr>
        <p:spPr>
          <a:xfrm>
            <a:off x="274321" y="2222287"/>
            <a:ext cx="7680960" cy="2741599"/>
          </a:xfrm>
        </p:spPr>
        <p:txBody>
          <a:bodyPr/>
          <a:lstStyle/>
          <a:p>
            <a:pPr marL="0" indent="0">
              <a:buNone/>
            </a:pPr>
            <a:r>
              <a:rPr lang="en-US" sz="2800" dirty="0" smtClean="0">
                <a:latin typeface="Bookman Old Style" panose="02050604050505020204" pitchFamily="18" charset="0"/>
              </a:rPr>
              <a:t>Gone are the days when people just sign up for a newsletter. Offer a lead magnet that is related to our niche and we will offers lots of value for free.</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6242" y="2034349"/>
            <a:ext cx="3429479" cy="4696480"/>
          </a:xfrm>
          <a:prstGeom prst="rect">
            <a:avLst/>
          </a:prstGeom>
        </p:spPr>
      </p:pic>
    </p:spTree>
    <p:extLst>
      <p:ext uri="{BB962C8B-B14F-4D97-AF65-F5344CB8AC3E}">
        <p14:creationId xmlns:p14="http://schemas.microsoft.com/office/powerpoint/2010/main" val="4238799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12" y="-261258"/>
            <a:ext cx="10571998" cy="1881051"/>
          </a:xfrm>
        </p:spPr>
        <p:txBody>
          <a:bodyPr/>
          <a:lstStyle/>
          <a:p>
            <a:r>
              <a:rPr lang="en-US" sz="3600" dirty="0" smtClean="0">
                <a:solidFill>
                  <a:srgbClr val="002060"/>
                </a:solidFill>
                <a:latin typeface="Bernard MT Condensed" panose="02050806060905020404" pitchFamily="18" charset="0"/>
              </a:rPr>
              <a:t>Always </a:t>
            </a:r>
            <a:r>
              <a:rPr lang="en-US" sz="3600" dirty="0">
                <a:solidFill>
                  <a:srgbClr val="002060"/>
                </a:solidFill>
                <a:latin typeface="Bernard MT Condensed" panose="02050806060905020404" pitchFamily="18" charset="0"/>
              </a:rPr>
              <a:t>H</a:t>
            </a:r>
            <a:r>
              <a:rPr lang="en-US" sz="3600" dirty="0" smtClean="0">
                <a:solidFill>
                  <a:srgbClr val="002060"/>
                </a:solidFill>
                <a:latin typeface="Bernard MT Condensed" panose="02050806060905020404" pitchFamily="18" charset="0"/>
              </a:rPr>
              <a:t>ave </a:t>
            </a:r>
            <a:r>
              <a:rPr lang="en-US" sz="3600" dirty="0">
                <a:solidFill>
                  <a:srgbClr val="002060"/>
                </a:solidFill>
                <a:latin typeface="Bernard MT Condensed" panose="02050806060905020404" pitchFamily="18" charset="0"/>
              </a:rPr>
              <a:t>A</a:t>
            </a:r>
            <a:r>
              <a:rPr lang="en-US" sz="3600" dirty="0" smtClean="0">
                <a:solidFill>
                  <a:srgbClr val="002060"/>
                </a:solidFill>
                <a:latin typeface="Bernard MT Condensed" panose="02050806060905020404" pitchFamily="18" charset="0"/>
              </a:rPr>
              <a:t> Welcome Email. We don’t Email them just to sell the product we have to Build Relationship and Trust.</a:t>
            </a:r>
            <a:endParaRPr lang="en-US" sz="3600" dirty="0">
              <a:solidFill>
                <a:srgbClr val="002060"/>
              </a:solidFill>
              <a:latin typeface="Bernard MT Condensed" panose="02050806060905020404" pitchFamily="18" charset="0"/>
            </a:endParaRPr>
          </a:p>
        </p:txBody>
      </p:sp>
      <p:sp>
        <p:nvSpPr>
          <p:cNvPr id="3" name="Content Placeholder 2"/>
          <p:cNvSpPr>
            <a:spLocks noGrp="1"/>
          </p:cNvSpPr>
          <p:nvPr>
            <p:ph idx="1"/>
          </p:nvPr>
        </p:nvSpPr>
        <p:spPr/>
        <p:txBody>
          <a:bodyPr>
            <a:normAutofit/>
          </a:bodyPr>
          <a:lstStyle/>
          <a:p>
            <a:pPr marL="0" indent="0">
              <a:buNone/>
            </a:pPr>
            <a:r>
              <a:rPr lang="en-US" sz="2400" dirty="0" smtClean="0">
                <a:latin typeface="Bookman Old Style" panose="02050604050505020204" pitchFamily="18" charset="0"/>
              </a:rPr>
              <a:t>People expect email after subscribing. This will be our most opened Email in our </a:t>
            </a:r>
            <a:r>
              <a:rPr lang="en-US" sz="2400" dirty="0" err="1" smtClean="0">
                <a:latin typeface="Bookman Old Style" panose="02050604050505020204" pitchFamily="18" charset="0"/>
              </a:rPr>
              <a:t>autoreponder</a:t>
            </a:r>
            <a:r>
              <a:rPr lang="en-US" sz="2400" dirty="0" smtClean="0">
                <a:latin typeface="Bookman Old Style" panose="02050604050505020204" pitchFamily="18" charset="0"/>
              </a:rPr>
              <a:t>. Make people feel like they make a good </a:t>
            </a:r>
            <a:r>
              <a:rPr lang="en-US" sz="2400" dirty="0" err="1" smtClean="0">
                <a:latin typeface="Bookman Old Style" panose="02050604050505020204" pitchFamily="18" charset="0"/>
              </a:rPr>
              <a:t>dicision</a:t>
            </a:r>
            <a:r>
              <a:rPr lang="en-US" sz="2400" dirty="0" smtClean="0">
                <a:latin typeface="Bookman Old Style" panose="02050604050505020204" pitchFamily="18" charset="0"/>
              </a:rPr>
              <a:t> to subscribe and make sure we will give them what they want right away.</a:t>
            </a:r>
            <a:endParaRPr lang="en-US" sz="2400" dirty="0">
              <a:latin typeface="Bookman Old Style" panose="02050604050505020204" pitchFamily="18" charset="0"/>
            </a:endParaRPr>
          </a:p>
        </p:txBody>
      </p:sp>
    </p:spTree>
    <p:extLst>
      <p:ext uri="{BB962C8B-B14F-4D97-AF65-F5344CB8AC3E}">
        <p14:creationId xmlns:p14="http://schemas.microsoft.com/office/powerpoint/2010/main" val="947810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solidFill>
                  <a:srgbClr val="002060"/>
                </a:solidFill>
                <a:latin typeface="Bernard MT Condensed" panose="02050806060905020404" pitchFamily="18" charset="0"/>
              </a:rPr>
              <a:t>Send Yourself A Test Email</a:t>
            </a:r>
            <a:endParaRPr lang="en-US" sz="4800" dirty="0">
              <a:solidFill>
                <a:srgbClr val="002060"/>
              </a:solidFill>
              <a:latin typeface="Bernard MT Condensed" panose="02050806060905020404" pitchFamily="18" charset="0"/>
            </a:endParaRPr>
          </a:p>
        </p:txBody>
      </p:sp>
      <p:sp>
        <p:nvSpPr>
          <p:cNvPr id="3" name="Content Placeholder 2"/>
          <p:cNvSpPr>
            <a:spLocks noGrp="1"/>
          </p:cNvSpPr>
          <p:nvPr>
            <p:ph idx="1"/>
          </p:nvPr>
        </p:nvSpPr>
        <p:spPr/>
        <p:txBody>
          <a:bodyPr>
            <a:normAutofit/>
          </a:bodyPr>
          <a:lstStyle/>
          <a:p>
            <a:pPr marL="0" indent="0">
              <a:buNone/>
            </a:pPr>
            <a:r>
              <a:rPr lang="en-US" sz="2800" dirty="0" smtClean="0">
                <a:latin typeface="Bookman Old Style" panose="02050604050505020204" pitchFamily="18" charset="0"/>
              </a:rPr>
              <a:t>Make sure the email Services are running smoothly and the email looks good before we ever send our first email or make </a:t>
            </a:r>
            <a:r>
              <a:rPr lang="en-US" sz="2800" dirty="0" err="1" smtClean="0">
                <a:latin typeface="Bookman Old Style" panose="02050604050505020204" pitchFamily="18" charset="0"/>
              </a:rPr>
              <a:t>autoresponder</a:t>
            </a:r>
            <a:r>
              <a:rPr lang="en-US" sz="2800" dirty="0" smtClean="0">
                <a:latin typeface="Bookman Old Style" panose="02050604050505020204" pitchFamily="18" charset="0"/>
              </a:rPr>
              <a:t> active.</a:t>
            </a:r>
            <a:endParaRPr lang="en-US" sz="2800" dirty="0">
              <a:latin typeface="Bookman Old Style" panose="02050604050505020204" pitchFamily="18" charset="0"/>
            </a:endParaRPr>
          </a:p>
        </p:txBody>
      </p:sp>
    </p:spTree>
    <p:extLst>
      <p:ext uri="{BB962C8B-B14F-4D97-AF65-F5344CB8AC3E}">
        <p14:creationId xmlns:p14="http://schemas.microsoft.com/office/powerpoint/2010/main" val="2063383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0"/>
            <a:ext cx="10571998" cy="1685109"/>
          </a:xfrm>
        </p:spPr>
        <p:txBody>
          <a:bodyPr/>
          <a:lstStyle/>
          <a:p>
            <a:pPr algn="ctr"/>
            <a:r>
              <a:rPr lang="en-US" sz="4800" dirty="0" smtClean="0">
                <a:solidFill>
                  <a:srgbClr val="002060"/>
                </a:solidFill>
                <a:latin typeface="Bernard MT Condensed" panose="02050806060905020404" pitchFamily="18" charset="0"/>
              </a:rPr>
              <a:t>Encourage Subscribers to Follow our own Social Media</a:t>
            </a:r>
            <a:endParaRPr lang="en-US" sz="4800" dirty="0">
              <a:solidFill>
                <a:srgbClr val="002060"/>
              </a:solidFill>
              <a:latin typeface="Bernard MT Condensed" panose="02050806060905020404" pitchFamily="18" charset="0"/>
            </a:endParaRPr>
          </a:p>
        </p:txBody>
      </p:sp>
      <p:sp>
        <p:nvSpPr>
          <p:cNvPr id="3" name="Content Placeholder 2"/>
          <p:cNvSpPr>
            <a:spLocks noGrp="1"/>
          </p:cNvSpPr>
          <p:nvPr>
            <p:ph idx="1"/>
          </p:nvPr>
        </p:nvSpPr>
        <p:spPr>
          <a:xfrm>
            <a:off x="248195" y="2222287"/>
            <a:ext cx="6309360" cy="3636511"/>
          </a:xfrm>
        </p:spPr>
        <p:txBody>
          <a:bodyPr>
            <a:normAutofit/>
          </a:bodyPr>
          <a:lstStyle/>
          <a:p>
            <a:pPr marL="0" indent="0">
              <a:buNone/>
            </a:pPr>
            <a:r>
              <a:rPr lang="en-US" sz="2800" dirty="0" smtClean="0">
                <a:latin typeface="Bookman Old Style" panose="02050604050505020204" pitchFamily="18" charset="0"/>
              </a:rPr>
              <a:t>One of our first email and our </a:t>
            </a:r>
            <a:r>
              <a:rPr lang="en-US" sz="2800" dirty="0" err="1" smtClean="0">
                <a:latin typeface="Bookman Old Style" panose="02050604050505020204" pitchFamily="18" charset="0"/>
              </a:rPr>
              <a:t>autoresponder</a:t>
            </a:r>
            <a:r>
              <a:rPr lang="en-US" sz="2800" dirty="0" smtClean="0">
                <a:latin typeface="Bookman Old Style" panose="02050604050505020204" pitchFamily="18" charset="0"/>
              </a:rPr>
              <a:t> should encourage subscribers to connect with us on social media. The more ways they connect to us, the more likely they are to see our content or offers.</a:t>
            </a:r>
            <a:endParaRPr lang="en-US" sz="2800" dirty="0">
              <a:latin typeface="Bookman Old Style" panose="020506040505050202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1691" y="2222287"/>
            <a:ext cx="4782217" cy="3505689"/>
          </a:xfrm>
          <a:prstGeom prst="rect">
            <a:avLst/>
          </a:prstGeom>
        </p:spPr>
      </p:pic>
    </p:spTree>
    <p:extLst>
      <p:ext uri="{BB962C8B-B14F-4D97-AF65-F5344CB8AC3E}">
        <p14:creationId xmlns:p14="http://schemas.microsoft.com/office/powerpoint/2010/main" val="1704983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367" y="-587829"/>
            <a:ext cx="11769633" cy="1750423"/>
          </a:xfrm>
        </p:spPr>
        <p:txBody>
          <a:bodyPr/>
          <a:lstStyle/>
          <a:p>
            <a:pPr algn="ctr"/>
            <a:r>
              <a:rPr lang="en-US" dirty="0" smtClean="0">
                <a:solidFill>
                  <a:srgbClr val="002060"/>
                </a:solidFill>
                <a:latin typeface="Bernard MT Condensed" panose="02050806060905020404" pitchFamily="18" charset="0"/>
              </a:rPr>
              <a:t>Make Sure </a:t>
            </a:r>
            <a:r>
              <a:rPr lang="en-US" dirty="0">
                <a:solidFill>
                  <a:srgbClr val="002060"/>
                </a:solidFill>
                <a:latin typeface="Bernard MT Condensed" panose="02050806060905020404" pitchFamily="18" charset="0"/>
              </a:rPr>
              <a:t>P</a:t>
            </a:r>
            <a:r>
              <a:rPr lang="en-US" dirty="0" smtClean="0">
                <a:solidFill>
                  <a:srgbClr val="002060"/>
                </a:solidFill>
                <a:latin typeface="Bernard MT Condensed" panose="02050806060905020404" pitchFamily="18" charset="0"/>
              </a:rPr>
              <a:t>eople Are Able </a:t>
            </a:r>
            <a:r>
              <a:rPr lang="en-US" dirty="0">
                <a:solidFill>
                  <a:srgbClr val="002060"/>
                </a:solidFill>
                <a:latin typeface="Bernard MT Condensed" panose="02050806060905020404" pitchFamily="18" charset="0"/>
              </a:rPr>
              <a:t>T</a:t>
            </a:r>
            <a:r>
              <a:rPr lang="en-US" dirty="0" smtClean="0">
                <a:solidFill>
                  <a:srgbClr val="002060"/>
                </a:solidFill>
                <a:latin typeface="Bernard MT Condensed" panose="02050806060905020404" pitchFamily="18" charset="0"/>
              </a:rPr>
              <a:t>o Unsubscribe</a:t>
            </a:r>
            <a:endParaRPr lang="en-US" dirty="0">
              <a:solidFill>
                <a:srgbClr val="002060"/>
              </a:solidFill>
              <a:latin typeface="Bernard MT Condensed" panose="02050806060905020404" pitchFamily="18" charset="0"/>
            </a:endParaRPr>
          </a:p>
        </p:txBody>
      </p:sp>
      <p:sp>
        <p:nvSpPr>
          <p:cNvPr id="3" name="Content Placeholder 2"/>
          <p:cNvSpPr>
            <a:spLocks noGrp="1"/>
          </p:cNvSpPr>
          <p:nvPr>
            <p:ph idx="1"/>
          </p:nvPr>
        </p:nvSpPr>
        <p:spPr/>
        <p:txBody>
          <a:bodyPr>
            <a:normAutofit/>
          </a:bodyPr>
          <a:lstStyle/>
          <a:p>
            <a:pPr marL="0" indent="0">
              <a:buNone/>
            </a:pPr>
            <a:r>
              <a:rPr lang="en-US" sz="2800" dirty="0" smtClean="0">
                <a:latin typeface="Book Antiqua" panose="02040602050305030304" pitchFamily="18" charset="0"/>
              </a:rPr>
              <a:t>It is actually illegal for people to get marketing emails without unsubscribe option.</a:t>
            </a:r>
            <a:endParaRPr lang="en-US" sz="2800" dirty="0">
              <a:latin typeface="Book Antiqua" panose="02040602050305030304" pitchFamily="18" charset="0"/>
            </a:endParaRPr>
          </a:p>
        </p:txBody>
      </p:sp>
    </p:spTree>
    <p:extLst>
      <p:ext uri="{BB962C8B-B14F-4D97-AF65-F5344CB8AC3E}">
        <p14:creationId xmlns:p14="http://schemas.microsoft.com/office/powerpoint/2010/main" val="418213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 y="-365760"/>
            <a:ext cx="11978640" cy="1619794"/>
          </a:xfrm>
        </p:spPr>
        <p:txBody>
          <a:bodyPr/>
          <a:lstStyle/>
          <a:p>
            <a:pPr algn="ctr"/>
            <a:r>
              <a:rPr lang="en-US" dirty="0" smtClean="0">
                <a:solidFill>
                  <a:srgbClr val="002060"/>
                </a:solidFill>
                <a:latin typeface="Bernard MT Condensed" panose="02050806060905020404" pitchFamily="18" charset="0"/>
              </a:rPr>
              <a:t>Have </a:t>
            </a:r>
            <a:r>
              <a:rPr lang="en-US" dirty="0" err="1">
                <a:solidFill>
                  <a:srgbClr val="002060"/>
                </a:solidFill>
                <a:latin typeface="Bernard MT Condensed" panose="02050806060905020404" pitchFamily="18" charset="0"/>
              </a:rPr>
              <a:t>A</a:t>
            </a:r>
            <a:r>
              <a:rPr lang="en-US" dirty="0" err="1" smtClean="0">
                <a:solidFill>
                  <a:srgbClr val="002060"/>
                </a:solidFill>
                <a:latin typeface="Bernard MT Condensed" panose="02050806060905020404" pitchFamily="18" charset="0"/>
              </a:rPr>
              <a:t>utoresponder</a:t>
            </a:r>
            <a:r>
              <a:rPr lang="en-US" dirty="0" smtClean="0">
                <a:solidFill>
                  <a:srgbClr val="002060"/>
                </a:solidFill>
                <a:latin typeface="Bernard MT Condensed" panose="02050806060905020404" pitchFamily="18" charset="0"/>
              </a:rPr>
              <a:t> Base on Subscriber’s Time.</a:t>
            </a:r>
            <a:endParaRPr lang="en-US" dirty="0">
              <a:solidFill>
                <a:srgbClr val="002060"/>
              </a:solidFill>
              <a:latin typeface="Bernard MT Condensed" panose="02050806060905020404" pitchFamily="18" charset="0"/>
            </a:endParaRPr>
          </a:p>
        </p:txBody>
      </p:sp>
      <p:sp>
        <p:nvSpPr>
          <p:cNvPr id="3" name="Content Placeholder 2"/>
          <p:cNvSpPr>
            <a:spLocks noGrp="1"/>
          </p:cNvSpPr>
          <p:nvPr>
            <p:ph idx="1"/>
          </p:nvPr>
        </p:nvSpPr>
        <p:spPr/>
        <p:txBody>
          <a:bodyPr>
            <a:normAutofit/>
          </a:bodyPr>
          <a:lstStyle/>
          <a:p>
            <a:pPr marL="0" indent="0">
              <a:buNone/>
            </a:pPr>
            <a:r>
              <a:rPr lang="en-US" sz="2400" dirty="0" smtClean="0">
                <a:latin typeface="Bookman Old Style" panose="02050604050505020204" pitchFamily="18" charset="0"/>
              </a:rPr>
              <a:t>If we have all local clients, we can just send emails base on most popular open times. If we have a business that covers an entire country or multiple countries, like an internet business, we will make sure </a:t>
            </a:r>
            <a:r>
              <a:rPr lang="en-US" sz="2400" dirty="0" err="1" smtClean="0">
                <a:latin typeface="Bookman Old Style" panose="02050604050505020204" pitchFamily="18" charset="0"/>
              </a:rPr>
              <a:t>autoresponder</a:t>
            </a:r>
            <a:r>
              <a:rPr lang="en-US" sz="2400" dirty="0" smtClean="0">
                <a:latin typeface="Bookman Old Style" panose="02050604050505020204" pitchFamily="18" charset="0"/>
              </a:rPr>
              <a:t> emails are based on the each user’s subscriber time. Or, we could even specified emails to go at a certain time while adapter to their given time zone</a:t>
            </a:r>
            <a:endParaRPr lang="en-US" sz="2400" dirty="0">
              <a:latin typeface="Bookman Old Style" panose="02050604050505020204" pitchFamily="18" charset="0"/>
            </a:endParaRPr>
          </a:p>
        </p:txBody>
      </p:sp>
    </p:spTree>
    <p:extLst>
      <p:ext uri="{BB962C8B-B14F-4D97-AF65-F5344CB8AC3E}">
        <p14:creationId xmlns:p14="http://schemas.microsoft.com/office/powerpoint/2010/main" val="41503355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236</TotalTime>
  <Words>799</Words>
  <Application>Microsoft Office PowerPoint</Application>
  <PresentationFormat>Widescreen</PresentationFormat>
  <Paragraphs>43</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Bernard MT Condensed</vt:lpstr>
      <vt:lpstr>Book Antiqua</vt:lpstr>
      <vt:lpstr>Bookman Old Style</vt:lpstr>
      <vt:lpstr>Century Gothic</vt:lpstr>
      <vt:lpstr>Wingdings</vt:lpstr>
      <vt:lpstr>Wingdings 2</vt:lpstr>
      <vt:lpstr>Quotable</vt:lpstr>
      <vt:lpstr>  Use the right Email Services</vt:lpstr>
      <vt:lpstr>Make easy to subscribe. the more subscribers we get. We don’t make people work to get our emails.</vt:lpstr>
      <vt:lpstr>Define Our Audience</vt:lpstr>
      <vt:lpstr>Create a free Lead Magnet if don’t have much Leads.</vt:lpstr>
      <vt:lpstr>Always Have A Welcome Email. We don’t Email them just to sell the product we have to Build Relationship and Trust.</vt:lpstr>
      <vt:lpstr>Send Yourself A Test Email</vt:lpstr>
      <vt:lpstr>Encourage Subscribers to Follow our own Social Media</vt:lpstr>
      <vt:lpstr>Make Sure People Are Able To Unsubscribe</vt:lpstr>
      <vt:lpstr>Have Autoresponder Base on Subscriber’s Time.</vt:lpstr>
      <vt:lpstr>Make sure our emails Says “From (Our Brand)”</vt:lpstr>
      <vt:lpstr>Use Scarcity</vt:lpstr>
      <vt:lpstr>Pay Attention to Open And Click Rates</vt:lpstr>
      <vt:lpstr>Use the 80/20 rule</vt:lpstr>
      <vt:lpstr>Use Short, Punchy Subject Lines</vt:lpstr>
      <vt:lpstr>Have Email Links Spread Throughout Email</vt:lpstr>
      <vt:lpstr>Always Have A Call To Action In Emails</vt:lpstr>
      <vt:lpstr>Segment Our Lists</vt:lpstr>
      <vt:lpstr>Use RSS Emails To Save Time For Blog Newsletter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the right Email Services</dc:title>
  <dc:creator>Larry Amion</dc:creator>
  <cp:lastModifiedBy>Larry Amion</cp:lastModifiedBy>
  <cp:revision>24</cp:revision>
  <dcterms:created xsi:type="dcterms:W3CDTF">2018-05-21T03:59:45Z</dcterms:created>
  <dcterms:modified xsi:type="dcterms:W3CDTF">2018-05-21T07:56:19Z</dcterms:modified>
</cp:coreProperties>
</file>